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Arial Black"/>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harqEzWwYR7wx4cFr8ZOsSE0GP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ArialBlack-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eremyjordan.me/convnet-architecture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jeremyjordan.me/convnet-architecture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1b3cff538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Figure:</a:t>
            </a:r>
            <a:endParaRPr/>
          </a:p>
          <a:p>
            <a:pPr indent="0" lvl="0" marL="0" rtl="0" algn="l">
              <a:spcBef>
                <a:spcPts val="0"/>
              </a:spcBef>
              <a:spcAft>
                <a:spcPts val="0"/>
              </a:spcAft>
              <a:buNone/>
            </a:pPr>
            <a:r>
              <a:rPr lang="en-US"/>
              <a:t>https://www.jmlr.org/papers/volume15/srivastava14a/srivastava14a.pdf</a:t>
            </a:r>
            <a:endParaRPr/>
          </a:p>
        </p:txBody>
      </p:sp>
      <p:sp>
        <p:nvSpPr>
          <p:cNvPr id="238" name="Google Shape;238;g101b3cff538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1b3cff538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101b3cff538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a8307ff81_1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fa8307ff81_1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01b3cff538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101b3cff538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1b3cff538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101b3cff538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1b3cff538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101b3cff538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1b3cff538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101b3cff538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23039b140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1023039b140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23039b14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Times New Roman"/>
                <a:ea typeface="Times New Roman"/>
                <a:cs typeface="Times New Roman"/>
                <a:sym typeface="Times New Roman"/>
              </a:rPr>
              <a:t>Considering the results of the pytorch experiments we started with a simple custom 3-layer CNN using the Sequential class to group a linear stack of layers to a </a:t>
            </a:r>
            <a:r>
              <a:rPr b="1" lang="en-US" sz="1100">
                <a:latin typeface="Times New Roman"/>
                <a:ea typeface="Times New Roman"/>
                <a:cs typeface="Times New Roman"/>
                <a:sym typeface="Times New Roman"/>
              </a:rPr>
              <a:t>keras </a:t>
            </a:r>
            <a:r>
              <a:rPr lang="en-US" sz="1100">
                <a:latin typeface="Times New Roman"/>
                <a:ea typeface="Times New Roman"/>
                <a:cs typeface="Times New Roman"/>
                <a:sym typeface="Times New Roman"/>
              </a:rPr>
              <a:t>model.</a:t>
            </a:r>
            <a:endParaRPr/>
          </a:p>
        </p:txBody>
      </p:sp>
      <p:sp>
        <p:nvSpPr>
          <p:cNvPr id="411" name="Google Shape;411;g1023039b14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23039b140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Times New Roman"/>
                <a:ea typeface="Times New Roman"/>
                <a:cs typeface="Times New Roman"/>
                <a:sym typeface="Times New Roman"/>
              </a:rPr>
              <a:t>How does image classifier trained on cifar10 predict/perform on random images of dogs/cats/cars taken from google images,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27" name="Google Shape;427;g1023039b140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23039b140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Times New Roman"/>
                <a:ea typeface="Times New Roman"/>
                <a:cs typeface="Times New Roman"/>
                <a:sym typeface="Times New Roman"/>
              </a:rPr>
              <a:t>What does it predict when you give the image classifier an object that is not one of the 10 classes?</a:t>
            </a:r>
            <a:endParaRPr/>
          </a:p>
        </p:txBody>
      </p:sp>
      <p:sp>
        <p:nvSpPr>
          <p:cNvPr id="443" name="Google Shape;443;g1023039b140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23039b140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100">
                <a:latin typeface="Times New Roman"/>
                <a:ea typeface="Times New Roman"/>
                <a:cs typeface="Times New Roman"/>
                <a:sym typeface="Times New Roman"/>
              </a:rPr>
              <a:t>What does it predict when you give the image classifier an object that is not one of the 10 classes?</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53" name="Google Shape;453;g1023039b140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23039b140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Keras it’s a high-level API focused Library which has a bigger community than Pytorch, but the latter is easier to debug, has better training speeds, and gives you more insights on how the science of it works. Pytorch is more like doing python coding and if you want to implement your own neural network layers, PyTorch is the tool for you.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Researchers favor Pytorch over Keras.</a:t>
            </a:r>
            <a:endParaRPr/>
          </a:p>
          <a:p>
            <a:pPr indent="0" lvl="0" marL="0" rtl="0" algn="l">
              <a:spcBef>
                <a:spcPts val="0"/>
              </a:spcBef>
              <a:spcAft>
                <a:spcPts val="0"/>
              </a:spcAft>
              <a:buNone/>
            </a:pPr>
            <a:r>
              <a:t/>
            </a:r>
            <a:endParaRPr/>
          </a:p>
        </p:txBody>
      </p:sp>
      <p:sp>
        <p:nvSpPr>
          <p:cNvPr id="463" name="Google Shape;463;g1023039b140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1b3cff538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wanted to get a general idea of how SVMs would stack up against NNs when it came to this task. To this end two SVMs were produced, trained, and tested.</a:t>
            </a:r>
            <a:endParaRPr/>
          </a:p>
        </p:txBody>
      </p:sp>
      <p:sp>
        <p:nvSpPr>
          <p:cNvPr id="473" name="Google Shape;473;g101b3cff538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cf8b0d2b4d_2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400">
                <a:solidFill>
                  <a:srgbClr val="646464"/>
                </a:solidFill>
                <a:latin typeface="Arial"/>
                <a:ea typeface="Arial"/>
                <a:cs typeface="Arial"/>
                <a:sym typeface="Arial"/>
              </a:rPr>
              <a:t>Linear SVMs were trained with various batch counts and various epoch counts</a:t>
            </a:r>
            <a:endParaRPr sz="1000">
              <a:solidFill>
                <a:srgbClr val="757070"/>
              </a:solidFill>
              <a:latin typeface="Arial"/>
              <a:ea typeface="Arial"/>
              <a:cs typeface="Arial"/>
              <a:sym typeface="Arial"/>
            </a:endParaRPr>
          </a:p>
          <a:p>
            <a:pPr indent="-292100" lvl="0" marL="457200" rtl="0" algn="l">
              <a:spcBef>
                <a:spcPts val="0"/>
              </a:spcBef>
              <a:spcAft>
                <a:spcPts val="0"/>
              </a:spcAft>
              <a:buClr>
                <a:srgbClr val="757070"/>
              </a:buClr>
              <a:buSzPts val="1000"/>
              <a:buFont typeface="Arial"/>
              <a:buChar char="•"/>
            </a:pPr>
            <a:r>
              <a:rPr lang="en-US" sz="1000">
                <a:solidFill>
                  <a:srgbClr val="757070"/>
                </a:solidFill>
                <a:latin typeface="Arial"/>
                <a:ea typeface="Arial"/>
                <a:cs typeface="Arial"/>
                <a:sym typeface="Arial"/>
              </a:rPr>
              <a:t>Because these models work best on data that has a mean and unit variance of 0 we normalized using sklearn’s StandardScaler preprocessing function which performs z-scoring</a:t>
            </a:r>
            <a:endParaRPr sz="1000">
              <a:solidFill>
                <a:srgbClr val="757070"/>
              </a:solidFill>
              <a:latin typeface="Arial"/>
              <a:ea typeface="Arial"/>
              <a:cs typeface="Arial"/>
              <a:sym typeface="Arial"/>
            </a:endParaRPr>
          </a:p>
          <a:p>
            <a:pPr indent="0" lvl="0" marL="0" rtl="0" algn="l">
              <a:spcBef>
                <a:spcPts val="0"/>
              </a:spcBef>
              <a:spcAft>
                <a:spcPts val="0"/>
              </a:spcAft>
              <a:buNone/>
            </a:pPr>
            <a:r>
              <a:rPr b="1" lang="en-US" sz="1500">
                <a:solidFill>
                  <a:srgbClr val="646464"/>
                </a:solidFill>
                <a:latin typeface="Arial"/>
                <a:ea typeface="Arial"/>
                <a:cs typeface="Arial"/>
                <a:sym typeface="Arial"/>
              </a:rPr>
              <a:t>A non-linear SVM was trained with 1 big batch</a:t>
            </a:r>
            <a:endParaRPr sz="500">
              <a:latin typeface="Arial"/>
              <a:ea typeface="Arial"/>
              <a:cs typeface="Arial"/>
              <a:sym typeface="Arial"/>
            </a:endParaRPr>
          </a:p>
          <a:p>
            <a:pPr indent="-298450" lvl="0" marL="457200" rtl="0" algn="l">
              <a:spcBef>
                <a:spcPts val="0"/>
              </a:spcBef>
              <a:spcAft>
                <a:spcPts val="0"/>
              </a:spcAft>
              <a:buClr>
                <a:srgbClr val="757070"/>
              </a:buClr>
              <a:buSzPts val="1100"/>
              <a:buChar char="•"/>
            </a:pPr>
            <a:r>
              <a:rPr lang="en-US" sz="1100">
                <a:solidFill>
                  <a:srgbClr val="757070"/>
                </a:solidFill>
                <a:latin typeface="Arial"/>
                <a:ea typeface="Arial"/>
                <a:cs typeface="Arial"/>
                <a:sym typeface="Arial"/>
              </a:rPr>
              <a:t>Uses a radial basis function kernel to project data into higher dimensions</a:t>
            </a:r>
            <a:endParaRPr sz="1100">
              <a:solidFill>
                <a:srgbClr val="757070"/>
              </a:solidFill>
              <a:latin typeface="Arial"/>
              <a:ea typeface="Arial"/>
              <a:cs typeface="Arial"/>
              <a:sym typeface="Arial"/>
            </a:endParaRPr>
          </a:p>
          <a:p>
            <a:pPr indent="-298450" lvl="0" marL="457200" rtl="0" algn="l">
              <a:spcBef>
                <a:spcPts val="0"/>
              </a:spcBef>
              <a:spcAft>
                <a:spcPts val="0"/>
              </a:spcAft>
              <a:buClr>
                <a:srgbClr val="757070"/>
              </a:buClr>
              <a:buSzPts val="1100"/>
              <a:buChar char="•"/>
            </a:pPr>
            <a:r>
              <a:rPr lang="en-US" sz="1100">
                <a:solidFill>
                  <a:srgbClr val="757070"/>
                </a:solidFill>
                <a:latin typeface="Arial"/>
                <a:ea typeface="Arial"/>
                <a:cs typeface="Arial"/>
                <a:sym typeface="Arial"/>
              </a:rPr>
              <a:t>Normalized with sklearn’s MinMaxScaler preprocessing function</a:t>
            </a:r>
            <a:endParaRPr sz="100">
              <a:solidFill>
                <a:srgbClr val="757070"/>
              </a:solidFill>
              <a:latin typeface="Arial"/>
              <a:ea typeface="Arial"/>
              <a:cs typeface="Arial"/>
              <a:sym typeface="Arial"/>
            </a:endParaRPr>
          </a:p>
        </p:txBody>
      </p:sp>
      <p:sp>
        <p:nvSpPr>
          <p:cNvPr id="481" name="Google Shape;481;gcf8b0d2b4d_2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a8307fbb5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1" marL="914400" rtl="0" algn="l">
              <a:spcBef>
                <a:spcPts val="0"/>
              </a:spcBef>
              <a:spcAft>
                <a:spcPts val="0"/>
              </a:spcAft>
              <a:buClr>
                <a:srgbClr val="757070"/>
              </a:buClr>
              <a:buSzPts val="1100"/>
              <a:buChar char="○"/>
            </a:pPr>
            <a:r>
              <a:rPr lang="en-US" sz="1100">
                <a:solidFill>
                  <a:srgbClr val="757070"/>
                </a:solidFill>
                <a:latin typeface="Arial"/>
                <a:ea typeface="Arial"/>
                <a:cs typeface="Arial"/>
                <a:sym typeface="Arial"/>
              </a:rPr>
              <a:t>Since no significant improvement in performance was observed between tunings, no further tuning was performed.</a:t>
            </a:r>
            <a:endParaRPr sz="1100">
              <a:solidFill>
                <a:srgbClr val="757070"/>
              </a:solidFill>
              <a:latin typeface="Arial"/>
              <a:ea typeface="Arial"/>
              <a:cs typeface="Arial"/>
              <a:sym typeface="Arial"/>
            </a:endParaRPr>
          </a:p>
          <a:p>
            <a:pPr indent="0" lvl="0" marL="0" rtl="0" algn="l">
              <a:spcBef>
                <a:spcPts val="0"/>
              </a:spcBef>
              <a:spcAft>
                <a:spcPts val="0"/>
              </a:spcAft>
              <a:buNone/>
            </a:pPr>
            <a:r>
              <a:t/>
            </a:r>
            <a:endParaRPr sz="300"/>
          </a:p>
        </p:txBody>
      </p:sp>
      <p:sp>
        <p:nvSpPr>
          <p:cNvPr id="490" name="Google Shape;490;gfa8307fbb5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f8b0d2b4d_2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47650" lvl="0" marL="285750" rtl="0" algn="l">
              <a:spcBef>
                <a:spcPts val="0"/>
              </a:spcBef>
              <a:spcAft>
                <a:spcPts val="0"/>
              </a:spcAft>
              <a:buClr>
                <a:srgbClr val="757070"/>
              </a:buClr>
              <a:buSzPts val="1400"/>
              <a:buChar char="•"/>
            </a:pPr>
            <a:r>
              <a:rPr lang="en-US" sz="1400">
                <a:solidFill>
                  <a:srgbClr val="757070"/>
                </a:solidFill>
                <a:latin typeface="Arial"/>
                <a:ea typeface="Arial"/>
                <a:cs typeface="Arial"/>
                <a:sym typeface="Arial"/>
              </a:rPr>
              <a:t>Significantly better than any linear SVM trained with mini-batches but still no match for the neural networks. </a:t>
            </a:r>
            <a:endParaRPr sz="600"/>
          </a:p>
        </p:txBody>
      </p:sp>
      <p:sp>
        <p:nvSpPr>
          <p:cNvPr id="499" name="Google Shape;499;gcf8b0d2b4d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a8307fbb5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fa8307fbb5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c5227269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gfc5227269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fa8307ff8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gfa8307ff8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f8b0d2b4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cf8b0d2b4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f8b0d2b4d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Figures:</a:t>
            </a:r>
            <a:endParaRPr/>
          </a:p>
          <a:p>
            <a:pPr indent="0" lvl="0" marL="0" rtl="0" algn="l">
              <a:spcBef>
                <a:spcPts val="0"/>
              </a:spcBef>
              <a:spcAft>
                <a:spcPts val="0"/>
              </a:spcAft>
              <a:buNone/>
            </a:pPr>
            <a:r>
              <a:rPr lang="en-US" u="sng">
                <a:solidFill>
                  <a:schemeClr val="hlink"/>
                </a:solidFill>
                <a:hlinkClick r:id="rId2"/>
              </a:rPr>
              <a:t>https://www.jeremyjordan.me/convnet-architectures/</a:t>
            </a:r>
            <a:endParaRPr/>
          </a:p>
          <a:p>
            <a:pPr indent="0" lvl="0" marL="0" rtl="0" algn="l">
              <a:spcBef>
                <a:spcPts val="0"/>
              </a:spcBef>
              <a:spcAft>
                <a:spcPts val="0"/>
              </a:spcAft>
              <a:buNone/>
            </a:pPr>
            <a:r>
              <a:rPr lang="en-US"/>
              <a:t>https://cs231n.github.io/convolutional-networks/</a:t>
            </a:r>
            <a:endParaRPr/>
          </a:p>
        </p:txBody>
      </p:sp>
      <p:sp>
        <p:nvSpPr>
          <p:cNvPr id="119" name="Google Shape;119;gcf8b0d2b4d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c52272698_2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Figures:</a:t>
            </a:r>
            <a:endParaRPr/>
          </a:p>
          <a:p>
            <a:pPr indent="0" lvl="0" marL="0" rtl="0" algn="l">
              <a:spcBef>
                <a:spcPts val="0"/>
              </a:spcBef>
              <a:spcAft>
                <a:spcPts val="0"/>
              </a:spcAft>
              <a:buNone/>
            </a:pPr>
            <a:r>
              <a:rPr lang="en-US" u="sng">
                <a:solidFill>
                  <a:schemeClr val="hlink"/>
                </a:solidFill>
                <a:hlinkClick r:id="rId2"/>
              </a:rPr>
              <a:t>https://www.jeremyjordan.me/convnet-architectures/</a:t>
            </a:r>
            <a:endParaRPr/>
          </a:p>
          <a:p>
            <a:pPr indent="0" lvl="0" marL="0" rtl="0" algn="l">
              <a:spcBef>
                <a:spcPts val="0"/>
              </a:spcBef>
              <a:spcAft>
                <a:spcPts val="0"/>
              </a:spcAft>
              <a:buNone/>
            </a:pPr>
            <a:r>
              <a:rPr lang="en-US"/>
              <a:t>https://cs231n.github.io/convolutional-networks/</a:t>
            </a:r>
            <a:endParaRPr/>
          </a:p>
        </p:txBody>
      </p:sp>
      <p:sp>
        <p:nvSpPr>
          <p:cNvPr id="132" name="Google Shape;132;gfc52272698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1b3cff53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101b3cff5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1b3cff538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101b3cff538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1b3cff53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Figures:</a:t>
            </a:r>
            <a:endParaRPr/>
          </a:p>
          <a:p>
            <a:pPr indent="0" lvl="0" marL="0" rtl="0" algn="l">
              <a:spcBef>
                <a:spcPts val="0"/>
              </a:spcBef>
              <a:spcAft>
                <a:spcPts val="0"/>
              </a:spcAft>
              <a:buNone/>
            </a:pPr>
            <a:r>
              <a:rPr lang="en-US"/>
              <a:t>https://becominghuman.ai/all-about-normalization-6ea79e70894b</a:t>
            </a:r>
            <a:endParaRPr/>
          </a:p>
        </p:txBody>
      </p:sp>
      <p:sp>
        <p:nvSpPr>
          <p:cNvPr id="193" name="Google Shape;193;g101b3cff53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1b3cff538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01b3cff53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
          <p:cNvSpPr/>
          <p:nvPr>
            <p:ph idx="2" type="pic"/>
          </p:nvPr>
        </p:nvSpPr>
        <p:spPr>
          <a:xfrm>
            <a:off x="5183188" y="987425"/>
            <a:ext cx="6172200" cy="4873625"/>
          </a:xfrm>
          <a:prstGeom prst="rect">
            <a:avLst/>
          </a:prstGeom>
          <a:noFill/>
          <a:ln>
            <a:noFill/>
          </a:ln>
        </p:spPr>
      </p:sp>
      <p:sp>
        <p:nvSpPr>
          <p:cNvPr id="68" name="Google Shape;68;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45.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00" scaled="0"/>
        </a:gradFill>
      </p:bgPr>
    </p:bg>
    <p:spTree>
      <p:nvGrpSpPr>
        <p:cNvPr id="87" name="Shape 87"/>
        <p:cNvGrpSpPr/>
        <p:nvPr/>
      </p:nvGrpSpPr>
      <p:grpSpPr>
        <a:xfrm>
          <a:off x="0" y="0"/>
          <a:ext cx="0" cy="0"/>
          <a:chOff x="0" y="0"/>
          <a:chExt cx="0" cy="0"/>
        </a:xfrm>
      </p:grpSpPr>
      <p:cxnSp>
        <p:nvCxnSpPr>
          <p:cNvPr id="88" name="Google Shape;88;p1"/>
          <p:cNvCxnSpPr/>
          <p:nvPr/>
        </p:nvCxnSpPr>
        <p:spPr>
          <a:xfrm>
            <a:off x="308810" y="6272129"/>
            <a:ext cx="11574379" cy="0"/>
          </a:xfrm>
          <a:prstGeom prst="straightConnector1">
            <a:avLst/>
          </a:prstGeom>
          <a:noFill/>
          <a:ln cap="flat" cmpd="sng" w="19050">
            <a:solidFill>
              <a:srgbClr val="BFBFBF"/>
            </a:solidFill>
            <a:prstDash val="solid"/>
            <a:miter lim="800000"/>
            <a:headEnd len="sm" w="sm" type="none"/>
            <a:tailEnd len="sm" w="sm" type="none"/>
          </a:ln>
        </p:spPr>
      </p:cxnSp>
      <p:sp>
        <p:nvSpPr>
          <p:cNvPr id="89" name="Google Shape;89;p1"/>
          <p:cNvSpPr txBox="1"/>
          <p:nvPr>
            <p:ph type="ctrTitle"/>
          </p:nvPr>
        </p:nvSpPr>
        <p:spPr>
          <a:xfrm>
            <a:off x="1524000" y="842779"/>
            <a:ext cx="9144000" cy="3189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646464"/>
              </a:buClr>
              <a:buSzPct val="100000"/>
              <a:buFont typeface="Arial Black"/>
              <a:buNone/>
            </a:pPr>
            <a:r>
              <a:rPr lang="en-US">
                <a:solidFill>
                  <a:srgbClr val="646464"/>
                </a:solidFill>
                <a:latin typeface="Arial Black"/>
                <a:ea typeface="Arial Black"/>
                <a:cs typeface="Arial Black"/>
                <a:sym typeface="Arial Black"/>
              </a:rPr>
              <a:t>A Study of Overfitting and Data Augmentation in Image Classification Networks</a:t>
            </a:r>
            <a:endParaRPr/>
          </a:p>
        </p:txBody>
      </p:sp>
      <p:sp>
        <p:nvSpPr>
          <p:cNvPr id="90" name="Google Shape;90;p1"/>
          <p:cNvSpPr txBox="1"/>
          <p:nvPr>
            <p:ph idx="1" type="subTitle"/>
          </p:nvPr>
        </p:nvSpPr>
        <p:spPr>
          <a:xfrm>
            <a:off x="1523999" y="4433682"/>
            <a:ext cx="9144000" cy="16557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dk1"/>
              </a:buClr>
              <a:buSzPts val="2400"/>
              <a:buNone/>
            </a:pPr>
            <a:r>
              <a:rPr lang="en-US"/>
              <a:t>CS 3337, Group DarkSide</a:t>
            </a:r>
            <a:endParaRPr/>
          </a:p>
          <a:p>
            <a:pPr indent="0" lvl="0" marL="0" rtl="0" algn="ctr">
              <a:lnSpc>
                <a:spcPct val="90000"/>
              </a:lnSpc>
              <a:spcBef>
                <a:spcPts val="0"/>
              </a:spcBef>
              <a:spcAft>
                <a:spcPts val="0"/>
              </a:spcAft>
              <a:buClr>
                <a:schemeClr val="dk1"/>
              </a:buClr>
              <a:buSzPts val="2400"/>
              <a:buNone/>
            </a:pPr>
            <a:r>
              <a:rPr lang="en-US"/>
              <a:t>Syed Rizvi</a:t>
            </a:r>
            <a:endParaRPr/>
          </a:p>
          <a:p>
            <a:pPr indent="0" lvl="0" marL="0" rtl="0" algn="ctr">
              <a:lnSpc>
                <a:spcPct val="90000"/>
              </a:lnSpc>
              <a:spcBef>
                <a:spcPts val="0"/>
              </a:spcBef>
              <a:spcAft>
                <a:spcPts val="0"/>
              </a:spcAft>
              <a:buClr>
                <a:schemeClr val="dk1"/>
              </a:buClr>
              <a:buSzPts val="2400"/>
              <a:buNone/>
            </a:pPr>
            <a:r>
              <a:rPr lang="en-US"/>
              <a:t>Elisa Martinez</a:t>
            </a:r>
            <a:endParaRPr/>
          </a:p>
          <a:p>
            <a:pPr indent="0" lvl="0" marL="0" rtl="0" algn="ctr">
              <a:lnSpc>
                <a:spcPct val="90000"/>
              </a:lnSpc>
              <a:spcBef>
                <a:spcPts val="0"/>
              </a:spcBef>
              <a:spcAft>
                <a:spcPts val="0"/>
              </a:spcAft>
              <a:buClr>
                <a:schemeClr val="dk1"/>
              </a:buClr>
              <a:buSzPts val="2400"/>
              <a:buNone/>
            </a:pPr>
            <a:r>
              <a:rPr lang="en-US"/>
              <a:t>Arno Dunstatter</a:t>
            </a:r>
            <a:endParaRPr/>
          </a:p>
          <a:p>
            <a:pPr indent="0" lvl="0" marL="0" rtl="0" algn="ctr">
              <a:lnSpc>
                <a:spcPct val="90000"/>
              </a:lnSpc>
              <a:spcBef>
                <a:spcPts val="0"/>
              </a:spcBef>
              <a:spcAft>
                <a:spcPts val="0"/>
              </a:spcAft>
              <a:buClr>
                <a:schemeClr val="dk1"/>
              </a:buClr>
              <a:buSzPts val="2400"/>
              <a:buNone/>
            </a:pPr>
            <a:r>
              <a:rPr lang="en-US"/>
              <a:t>Sevilay Ozturk</a:t>
            </a:r>
            <a:endParaRPr/>
          </a:p>
        </p:txBody>
      </p:sp>
      <p:sp>
        <p:nvSpPr>
          <p:cNvPr id="91" name="Google Shape;91;p1"/>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2</a:t>
            </a:r>
            <a:endParaRPr/>
          </a:p>
        </p:txBody>
      </p:sp>
      <p:sp>
        <p:nvSpPr>
          <p:cNvPr id="92" name="Google Shape;92;p1"/>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239" name="Shape 239"/>
        <p:cNvGrpSpPr/>
        <p:nvPr/>
      </p:nvGrpSpPr>
      <p:grpSpPr>
        <a:xfrm>
          <a:off x="0" y="0"/>
          <a:ext cx="0" cy="0"/>
          <a:chOff x="0" y="0"/>
          <a:chExt cx="0" cy="0"/>
        </a:xfrm>
      </p:grpSpPr>
      <p:cxnSp>
        <p:nvCxnSpPr>
          <p:cNvPr id="240" name="Google Shape;240;g101b3cff538_0_32"/>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241" name="Google Shape;241;g101b3cff538_0_32"/>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Dropout</a:t>
            </a:r>
            <a:endParaRPr/>
          </a:p>
        </p:txBody>
      </p:sp>
      <p:sp>
        <p:nvSpPr>
          <p:cNvPr id="242" name="Google Shape;242;g101b3cff538_0_32"/>
          <p:cNvSpPr txBox="1"/>
          <p:nvPr/>
        </p:nvSpPr>
        <p:spPr>
          <a:xfrm>
            <a:off x="613590" y="1110925"/>
            <a:ext cx="105303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Benefits/Intuition</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latin typeface="Arial"/>
                <a:ea typeface="Arial"/>
                <a:cs typeface="Arial"/>
                <a:sym typeface="Arial"/>
              </a:rPr>
              <a:t>R</a:t>
            </a:r>
            <a:r>
              <a:rPr lang="en-US" sz="2000">
                <a:solidFill>
                  <a:srgbClr val="757070"/>
                </a:solidFill>
              </a:rPr>
              <a:t>egularization, less overfitting. Simulate many different networks predicting</a:t>
            </a:r>
            <a:endParaRPr/>
          </a:p>
        </p:txBody>
      </p:sp>
      <p:sp>
        <p:nvSpPr>
          <p:cNvPr id="243" name="Google Shape;243;g101b3cff538_0_32"/>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10</a:t>
            </a:r>
            <a:endParaRPr/>
          </a:p>
        </p:txBody>
      </p:sp>
      <p:sp>
        <p:nvSpPr>
          <p:cNvPr id="244" name="Google Shape;244;g101b3cff538_0_32"/>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245" name="Google Shape;245;g101b3cff538_0_32"/>
          <p:cNvPicPr preferRelativeResize="0"/>
          <p:nvPr/>
        </p:nvPicPr>
        <p:blipFill rotWithShape="1">
          <a:blip r:embed="rId3">
            <a:alphaModFix/>
          </a:blip>
          <a:srcRect b="21990" l="0" r="0" t="0"/>
          <a:stretch/>
        </p:blipFill>
        <p:spPr>
          <a:xfrm>
            <a:off x="1177087" y="1964825"/>
            <a:ext cx="9837824" cy="3758474"/>
          </a:xfrm>
          <a:prstGeom prst="rect">
            <a:avLst/>
          </a:prstGeom>
          <a:noFill/>
          <a:ln cap="flat" cmpd="sng" w="9525">
            <a:solidFill>
              <a:schemeClr val="dk2"/>
            </a:solidFill>
            <a:prstDash val="solid"/>
            <a:round/>
            <a:headEnd len="sm" w="sm" type="none"/>
            <a:tailEnd len="sm" w="sm" type="none"/>
          </a:ln>
        </p:spPr>
      </p:pic>
      <p:sp>
        <p:nvSpPr>
          <p:cNvPr id="246" name="Google Shape;246;g101b3cff538_0_32"/>
          <p:cNvSpPr txBox="1"/>
          <p:nvPr/>
        </p:nvSpPr>
        <p:spPr>
          <a:xfrm>
            <a:off x="308851" y="6041800"/>
            <a:ext cx="115743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57070"/>
                </a:solidFill>
              </a:rPr>
              <a:t>Srivastava, Nitish, et al. "Dropout: a simple way to prevent neural networks from overfitting." The journal of machine learning research 15.1 (2014): 1929-1958.</a:t>
            </a:r>
            <a:endParaRPr sz="1000">
              <a:solidFill>
                <a:srgbClr val="75707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250" name="Shape 250"/>
        <p:cNvGrpSpPr/>
        <p:nvPr/>
      </p:nvGrpSpPr>
      <p:grpSpPr>
        <a:xfrm>
          <a:off x="0" y="0"/>
          <a:ext cx="0" cy="0"/>
          <a:chOff x="0" y="0"/>
          <a:chExt cx="0" cy="0"/>
        </a:xfrm>
      </p:grpSpPr>
      <p:cxnSp>
        <p:nvCxnSpPr>
          <p:cNvPr id="251" name="Google Shape;251;g101b3cff538_0_40"/>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252" name="Google Shape;252;g101b3cff538_0_40"/>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4 Layer CNN + Dropout</a:t>
            </a:r>
            <a:endParaRPr/>
          </a:p>
        </p:txBody>
      </p:sp>
      <p:sp>
        <p:nvSpPr>
          <p:cNvPr id="253" name="Google Shape;253;g101b3cff538_0_40"/>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11</a:t>
            </a:r>
            <a:endParaRPr/>
          </a:p>
        </p:txBody>
      </p:sp>
      <p:sp>
        <p:nvSpPr>
          <p:cNvPr id="254" name="Google Shape;254;g101b3cff538_0_40"/>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255" name="Google Shape;255;g101b3cff538_0_40"/>
          <p:cNvSpPr txBox="1"/>
          <p:nvPr/>
        </p:nvSpPr>
        <p:spPr>
          <a:xfrm>
            <a:off x="613600" y="1263350"/>
            <a:ext cx="5273700" cy="169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Training Details</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rPr>
              <a:t>Learning rate 0.0003</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Batch size 16, ReLU activations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30 epochs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Dropout after convolution/pooling blocks</a:t>
            </a:r>
            <a:endParaRPr sz="2000">
              <a:solidFill>
                <a:srgbClr val="757070"/>
              </a:solidFill>
            </a:endParaRPr>
          </a:p>
        </p:txBody>
      </p:sp>
      <p:sp>
        <p:nvSpPr>
          <p:cNvPr id="256" name="Google Shape;256;g101b3cff538_0_40"/>
          <p:cNvSpPr/>
          <p:nvPr/>
        </p:nvSpPr>
        <p:spPr>
          <a:xfrm>
            <a:off x="2239038" y="4072288"/>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01b3cff538_0_40"/>
          <p:cNvSpPr/>
          <p:nvPr/>
        </p:nvSpPr>
        <p:spPr>
          <a:xfrm>
            <a:off x="2701263" y="4064313"/>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01b3cff538_0_40"/>
          <p:cNvSpPr/>
          <p:nvPr/>
        </p:nvSpPr>
        <p:spPr>
          <a:xfrm>
            <a:off x="4381388" y="4077538"/>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101b3cff538_0_40"/>
          <p:cNvSpPr/>
          <p:nvPr/>
        </p:nvSpPr>
        <p:spPr>
          <a:xfrm>
            <a:off x="4796488" y="4077538"/>
            <a:ext cx="304800" cy="1693200"/>
          </a:xfrm>
          <a:prstGeom prst="rec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01b3cff538_0_40"/>
          <p:cNvSpPr/>
          <p:nvPr/>
        </p:nvSpPr>
        <p:spPr>
          <a:xfrm>
            <a:off x="5211588" y="4077538"/>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g101b3cff538_0_40"/>
          <p:cNvPicPr preferRelativeResize="0"/>
          <p:nvPr/>
        </p:nvPicPr>
        <p:blipFill rotWithShape="1">
          <a:blip r:embed="rId3">
            <a:alphaModFix/>
          </a:blip>
          <a:srcRect b="17014" l="8553" r="9358" t="18485"/>
          <a:stretch/>
        </p:blipFill>
        <p:spPr>
          <a:xfrm>
            <a:off x="793438" y="4628750"/>
            <a:ext cx="744527" cy="585000"/>
          </a:xfrm>
          <a:prstGeom prst="rect">
            <a:avLst/>
          </a:prstGeom>
          <a:noFill/>
          <a:ln>
            <a:noFill/>
          </a:ln>
        </p:spPr>
      </p:pic>
      <p:sp>
        <p:nvSpPr>
          <p:cNvPr id="262" name="Google Shape;262;g101b3cff538_0_40"/>
          <p:cNvSpPr/>
          <p:nvPr/>
        </p:nvSpPr>
        <p:spPr>
          <a:xfrm>
            <a:off x="1687013" y="4861550"/>
            <a:ext cx="304800" cy="119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101b3cff538_0_40"/>
          <p:cNvSpPr txBox="1"/>
          <p:nvPr/>
        </p:nvSpPr>
        <p:spPr>
          <a:xfrm>
            <a:off x="889550" y="5845475"/>
            <a:ext cx="6029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6D9EEB"/>
                </a:solidFill>
              </a:rPr>
              <a:t>Convolution</a:t>
            </a:r>
            <a:r>
              <a:rPr lang="en-US" sz="2000">
                <a:solidFill>
                  <a:srgbClr val="757070"/>
                </a:solidFill>
              </a:rPr>
              <a:t>, </a:t>
            </a:r>
            <a:r>
              <a:rPr lang="en-US" sz="2000">
                <a:solidFill>
                  <a:srgbClr val="6AA84F"/>
                </a:solidFill>
              </a:rPr>
              <a:t>Pooling</a:t>
            </a:r>
            <a:r>
              <a:rPr lang="en-US" sz="2000">
                <a:solidFill>
                  <a:srgbClr val="757070"/>
                </a:solidFill>
              </a:rPr>
              <a:t>, Dropout, </a:t>
            </a:r>
            <a:r>
              <a:rPr lang="en-US" sz="2000">
                <a:solidFill>
                  <a:srgbClr val="A64D79"/>
                </a:solidFill>
              </a:rPr>
              <a:t>Fully connected</a:t>
            </a:r>
            <a:endParaRPr sz="2000">
              <a:solidFill>
                <a:srgbClr val="A64D79"/>
              </a:solidFill>
            </a:endParaRPr>
          </a:p>
        </p:txBody>
      </p:sp>
      <p:sp>
        <p:nvSpPr>
          <p:cNvPr id="264" name="Google Shape;264;g101b3cff538_0_40"/>
          <p:cNvSpPr txBox="1"/>
          <p:nvPr/>
        </p:nvSpPr>
        <p:spPr>
          <a:xfrm>
            <a:off x="613600" y="3176389"/>
            <a:ext cx="4597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Architecture</a:t>
            </a:r>
            <a:endParaRPr sz="2000">
              <a:solidFill>
                <a:srgbClr val="757070"/>
              </a:solidFill>
            </a:endParaRPr>
          </a:p>
        </p:txBody>
      </p:sp>
      <p:sp>
        <p:nvSpPr>
          <p:cNvPr id="265" name="Google Shape;265;g101b3cff538_0_40"/>
          <p:cNvSpPr txBox="1"/>
          <p:nvPr/>
        </p:nvSpPr>
        <p:spPr>
          <a:xfrm>
            <a:off x="7172725" y="347950"/>
            <a:ext cx="437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Accuracy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266" name="Google Shape;266;g101b3cff538_0_40"/>
          <p:cNvSpPr txBox="1"/>
          <p:nvPr/>
        </p:nvSpPr>
        <p:spPr>
          <a:xfrm>
            <a:off x="7444850" y="3321975"/>
            <a:ext cx="386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Loss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267" name="Google Shape;267;g101b3cff538_0_40"/>
          <p:cNvSpPr/>
          <p:nvPr/>
        </p:nvSpPr>
        <p:spPr>
          <a:xfrm>
            <a:off x="3163488" y="4064300"/>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01b3cff538_0_40"/>
          <p:cNvSpPr/>
          <p:nvPr/>
        </p:nvSpPr>
        <p:spPr>
          <a:xfrm>
            <a:off x="3625725" y="4064300"/>
            <a:ext cx="304800" cy="1693200"/>
          </a:xfrm>
          <a:prstGeom prst="rec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 name="Google Shape;269;g101b3cff538_0_40"/>
          <p:cNvCxnSpPr/>
          <p:nvPr/>
        </p:nvCxnSpPr>
        <p:spPr>
          <a:xfrm rot="10800000">
            <a:off x="2140875" y="3791925"/>
            <a:ext cx="0" cy="214800"/>
          </a:xfrm>
          <a:prstGeom prst="straightConnector1">
            <a:avLst/>
          </a:prstGeom>
          <a:noFill/>
          <a:ln cap="flat" cmpd="sng" w="19050">
            <a:solidFill>
              <a:srgbClr val="646464"/>
            </a:solidFill>
            <a:prstDash val="solid"/>
            <a:round/>
            <a:headEnd len="med" w="med" type="none"/>
            <a:tailEnd len="med" w="med" type="none"/>
          </a:ln>
        </p:spPr>
      </p:cxnSp>
      <p:cxnSp>
        <p:nvCxnSpPr>
          <p:cNvPr id="270" name="Google Shape;270;g101b3cff538_0_40"/>
          <p:cNvCxnSpPr/>
          <p:nvPr/>
        </p:nvCxnSpPr>
        <p:spPr>
          <a:xfrm rot="10800000">
            <a:off x="4019475" y="3791925"/>
            <a:ext cx="0" cy="214800"/>
          </a:xfrm>
          <a:prstGeom prst="straightConnector1">
            <a:avLst/>
          </a:prstGeom>
          <a:noFill/>
          <a:ln cap="flat" cmpd="sng" w="19050">
            <a:solidFill>
              <a:srgbClr val="646464"/>
            </a:solidFill>
            <a:prstDash val="solid"/>
            <a:round/>
            <a:headEnd len="med" w="med" type="none"/>
            <a:tailEnd len="med" w="med" type="none"/>
          </a:ln>
        </p:spPr>
      </p:cxnSp>
      <p:cxnSp>
        <p:nvCxnSpPr>
          <p:cNvPr id="271" name="Google Shape;271;g101b3cff538_0_40"/>
          <p:cNvCxnSpPr/>
          <p:nvPr/>
        </p:nvCxnSpPr>
        <p:spPr>
          <a:xfrm>
            <a:off x="2132700" y="3794575"/>
            <a:ext cx="1886700" cy="9300"/>
          </a:xfrm>
          <a:prstGeom prst="straightConnector1">
            <a:avLst/>
          </a:prstGeom>
          <a:noFill/>
          <a:ln cap="flat" cmpd="sng" w="19050">
            <a:solidFill>
              <a:srgbClr val="646464"/>
            </a:solidFill>
            <a:prstDash val="solid"/>
            <a:round/>
            <a:headEnd len="med" w="med" type="none"/>
            <a:tailEnd len="med" w="med" type="none"/>
          </a:ln>
        </p:spPr>
      </p:cxnSp>
      <p:sp>
        <p:nvSpPr>
          <p:cNvPr id="272" name="Google Shape;272;g101b3cff538_0_40"/>
          <p:cNvSpPr txBox="1"/>
          <p:nvPr/>
        </p:nvSpPr>
        <p:spPr>
          <a:xfrm>
            <a:off x="2707875" y="3473875"/>
            <a:ext cx="744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757070"/>
                </a:solidFill>
              </a:rPr>
              <a:t>2x</a:t>
            </a:r>
            <a:endParaRPr sz="1600">
              <a:solidFill>
                <a:srgbClr val="757070"/>
              </a:solidFill>
            </a:endParaRPr>
          </a:p>
        </p:txBody>
      </p:sp>
      <p:pic>
        <p:nvPicPr>
          <p:cNvPr id="273" name="Google Shape;273;g101b3cff538_0_40"/>
          <p:cNvPicPr preferRelativeResize="0"/>
          <p:nvPr/>
        </p:nvPicPr>
        <p:blipFill rotWithShape="1">
          <a:blip r:embed="rId4">
            <a:alphaModFix/>
          </a:blip>
          <a:srcRect b="0" l="0" r="0" t="0"/>
          <a:stretch/>
        </p:blipFill>
        <p:spPr>
          <a:xfrm>
            <a:off x="7127850" y="3727675"/>
            <a:ext cx="4053000" cy="2456400"/>
          </a:xfrm>
          <a:prstGeom prst="rect">
            <a:avLst/>
          </a:prstGeom>
          <a:noFill/>
          <a:ln>
            <a:noFill/>
          </a:ln>
        </p:spPr>
      </p:pic>
      <p:pic>
        <p:nvPicPr>
          <p:cNvPr id="274" name="Google Shape;274;g101b3cff538_0_40"/>
          <p:cNvPicPr preferRelativeResize="0"/>
          <p:nvPr/>
        </p:nvPicPr>
        <p:blipFill rotWithShape="1">
          <a:blip r:embed="rId5">
            <a:alphaModFix/>
          </a:blip>
          <a:srcRect b="0" l="0" r="0" t="0"/>
          <a:stretch/>
        </p:blipFill>
        <p:spPr>
          <a:xfrm>
            <a:off x="7339950" y="793451"/>
            <a:ext cx="3867300" cy="234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278" name="Shape 278"/>
        <p:cNvGrpSpPr/>
        <p:nvPr/>
      </p:nvGrpSpPr>
      <p:grpSpPr>
        <a:xfrm>
          <a:off x="0" y="0"/>
          <a:ext cx="0" cy="0"/>
          <a:chOff x="0" y="0"/>
          <a:chExt cx="0" cy="0"/>
        </a:xfrm>
      </p:grpSpPr>
      <p:cxnSp>
        <p:nvCxnSpPr>
          <p:cNvPr id="279" name="Google Shape;279;gfa8307ff81_1_184"/>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280" name="Google Shape;280;gfa8307ff81_1_184"/>
          <p:cNvSpPr txBox="1"/>
          <p:nvPr/>
        </p:nvSpPr>
        <p:spPr>
          <a:xfrm>
            <a:off x="613611" y="441520"/>
            <a:ext cx="104676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4 Layer CNN + Batch Norm</a:t>
            </a:r>
            <a:endParaRPr sz="3200">
              <a:solidFill>
                <a:srgbClr val="646464"/>
              </a:solidFill>
              <a:latin typeface="Arial Black"/>
              <a:ea typeface="Arial Black"/>
              <a:cs typeface="Arial Black"/>
              <a:sym typeface="Arial Black"/>
            </a:endParaRPr>
          </a:p>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 Dropout</a:t>
            </a:r>
            <a:endParaRPr/>
          </a:p>
        </p:txBody>
      </p:sp>
      <p:sp>
        <p:nvSpPr>
          <p:cNvPr id="281" name="Google Shape;281;gfa8307ff81_1_184"/>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12</a:t>
            </a:r>
            <a:endParaRPr/>
          </a:p>
        </p:txBody>
      </p:sp>
      <p:sp>
        <p:nvSpPr>
          <p:cNvPr id="282" name="Google Shape;282;gfa8307ff81_1_184"/>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283" name="Google Shape;283;gfa8307ff81_1_184"/>
          <p:cNvSpPr txBox="1"/>
          <p:nvPr/>
        </p:nvSpPr>
        <p:spPr>
          <a:xfrm>
            <a:off x="613600" y="1644350"/>
            <a:ext cx="52737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Training Details</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rPr>
              <a:t>Learning rate 0.0003, 30 epochs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Batch size 16, ReLU activations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Batch Norm and Dropout present</a:t>
            </a:r>
            <a:endParaRPr sz="2000">
              <a:solidFill>
                <a:srgbClr val="757070"/>
              </a:solidFill>
            </a:endParaRPr>
          </a:p>
        </p:txBody>
      </p:sp>
      <p:sp>
        <p:nvSpPr>
          <p:cNvPr id="284" name="Google Shape;284;gfa8307ff81_1_184"/>
          <p:cNvSpPr txBox="1"/>
          <p:nvPr/>
        </p:nvSpPr>
        <p:spPr>
          <a:xfrm>
            <a:off x="613600" y="3176389"/>
            <a:ext cx="4597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Architecture</a:t>
            </a:r>
            <a:endParaRPr sz="2000">
              <a:solidFill>
                <a:srgbClr val="757070"/>
              </a:solidFill>
            </a:endParaRPr>
          </a:p>
        </p:txBody>
      </p:sp>
      <p:sp>
        <p:nvSpPr>
          <p:cNvPr id="285" name="Google Shape;285;gfa8307ff81_1_184"/>
          <p:cNvSpPr txBox="1"/>
          <p:nvPr/>
        </p:nvSpPr>
        <p:spPr>
          <a:xfrm>
            <a:off x="7251775" y="359900"/>
            <a:ext cx="437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Accuracy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286" name="Google Shape;286;gfa8307ff81_1_184"/>
          <p:cNvSpPr txBox="1"/>
          <p:nvPr/>
        </p:nvSpPr>
        <p:spPr>
          <a:xfrm>
            <a:off x="7523900" y="3333925"/>
            <a:ext cx="386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Loss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287" name="Google Shape;287;gfa8307ff81_1_184"/>
          <p:cNvSpPr/>
          <p:nvPr/>
        </p:nvSpPr>
        <p:spPr>
          <a:xfrm>
            <a:off x="1883113" y="408075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fa8307ff81_1_184"/>
          <p:cNvSpPr/>
          <p:nvPr/>
        </p:nvSpPr>
        <p:spPr>
          <a:xfrm>
            <a:off x="2295163" y="4078988"/>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fa8307ff81_1_184"/>
          <p:cNvSpPr/>
          <p:nvPr/>
        </p:nvSpPr>
        <p:spPr>
          <a:xfrm>
            <a:off x="2707213" y="408075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fa8307ff81_1_184"/>
          <p:cNvSpPr/>
          <p:nvPr/>
        </p:nvSpPr>
        <p:spPr>
          <a:xfrm>
            <a:off x="4625163" y="4088288"/>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fa8307ff81_1_184"/>
          <p:cNvSpPr/>
          <p:nvPr/>
        </p:nvSpPr>
        <p:spPr>
          <a:xfrm>
            <a:off x="5040263" y="4088288"/>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fa8307ff81_1_184"/>
          <p:cNvSpPr/>
          <p:nvPr/>
        </p:nvSpPr>
        <p:spPr>
          <a:xfrm>
            <a:off x="5455363" y="4088288"/>
            <a:ext cx="304800" cy="1693200"/>
          </a:xfrm>
          <a:prstGeom prst="rec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gfa8307ff81_1_184"/>
          <p:cNvPicPr preferRelativeResize="0"/>
          <p:nvPr/>
        </p:nvPicPr>
        <p:blipFill rotWithShape="1">
          <a:blip r:embed="rId3">
            <a:alphaModFix/>
          </a:blip>
          <a:srcRect b="17014" l="8553" r="9358" t="18485"/>
          <a:stretch/>
        </p:blipFill>
        <p:spPr>
          <a:xfrm>
            <a:off x="535688" y="4634850"/>
            <a:ext cx="744527" cy="585000"/>
          </a:xfrm>
          <a:prstGeom prst="rect">
            <a:avLst/>
          </a:prstGeom>
          <a:noFill/>
          <a:ln>
            <a:noFill/>
          </a:ln>
        </p:spPr>
      </p:pic>
      <p:sp>
        <p:nvSpPr>
          <p:cNvPr id="294" name="Google Shape;294;gfa8307ff81_1_184"/>
          <p:cNvSpPr/>
          <p:nvPr/>
        </p:nvSpPr>
        <p:spPr>
          <a:xfrm>
            <a:off x="1429263" y="4867650"/>
            <a:ext cx="304800" cy="119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fa8307ff81_1_184"/>
          <p:cNvSpPr txBox="1"/>
          <p:nvPr/>
        </p:nvSpPr>
        <p:spPr>
          <a:xfrm>
            <a:off x="392300" y="5847675"/>
            <a:ext cx="70323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6D9EEB"/>
                </a:solidFill>
              </a:rPr>
              <a:t>Convolution</a:t>
            </a:r>
            <a:r>
              <a:rPr lang="en-US" sz="2000">
                <a:solidFill>
                  <a:srgbClr val="757070"/>
                </a:solidFill>
              </a:rPr>
              <a:t>, </a:t>
            </a:r>
            <a:r>
              <a:rPr lang="en-US" sz="2000">
                <a:solidFill>
                  <a:srgbClr val="E69138"/>
                </a:solidFill>
              </a:rPr>
              <a:t>Batch Norm</a:t>
            </a:r>
            <a:r>
              <a:rPr lang="en-US" sz="2000">
                <a:solidFill>
                  <a:srgbClr val="757070"/>
                </a:solidFill>
              </a:rPr>
              <a:t>, </a:t>
            </a:r>
            <a:r>
              <a:rPr lang="en-US" sz="2000">
                <a:solidFill>
                  <a:srgbClr val="6AA84F"/>
                </a:solidFill>
              </a:rPr>
              <a:t>Pooling</a:t>
            </a:r>
            <a:r>
              <a:rPr lang="en-US" sz="2000">
                <a:solidFill>
                  <a:srgbClr val="757070"/>
                </a:solidFill>
              </a:rPr>
              <a:t>, Dropout, </a:t>
            </a:r>
            <a:r>
              <a:rPr lang="en-US" sz="2000">
                <a:solidFill>
                  <a:srgbClr val="A64D79"/>
                </a:solidFill>
              </a:rPr>
              <a:t>Fully connected</a:t>
            </a:r>
            <a:endParaRPr sz="2000">
              <a:solidFill>
                <a:srgbClr val="A64D79"/>
              </a:solidFill>
            </a:endParaRPr>
          </a:p>
        </p:txBody>
      </p:sp>
      <p:sp>
        <p:nvSpPr>
          <p:cNvPr id="296" name="Google Shape;296;gfa8307ff81_1_184"/>
          <p:cNvSpPr/>
          <p:nvPr/>
        </p:nvSpPr>
        <p:spPr>
          <a:xfrm>
            <a:off x="3121288" y="4078988"/>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fa8307ff81_1_184"/>
          <p:cNvSpPr/>
          <p:nvPr/>
        </p:nvSpPr>
        <p:spPr>
          <a:xfrm>
            <a:off x="3535363" y="4078988"/>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fa8307ff81_1_184"/>
          <p:cNvSpPr/>
          <p:nvPr/>
        </p:nvSpPr>
        <p:spPr>
          <a:xfrm>
            <a:off x="3949450" y="4078988"/>
            <a:ext cx="304800" cy="1693200"/>
          </a:xfrm>
          <a:prstGeom prst="rec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gfa8307ff81_1_184"/>
          <p:cNvCxnSpPr/>
          <p:nvPr/>
        </p:nvCxnSpPr>
        <p:spPr>
          <a:xfrm rot="10800000">
            <a:off x="1883125" y="3798025"/>
            <a:ext cx="0" cy="214800"/>
          </a:xfrm>
          <a:prstGeom prst="straightConnector1">
            <a:avLst/>
          </a:prstGeom>
          <a:noFill/>
          <a:ln cap="flat" cmpd="sng" w="19050">
            <a:solidFill>
              <a:srgbClr val="646464"/>
            </a:solidFill>
            <a:prstDash val="solid"/>
            <a:round/>
            <a:headEnd len="med" w="med" type="none"/>
            <a:tailEnd len="med" w="med" type="none"/>
          </a:ln>
        </p:spPr>
      </p:cxnSp>
      <p:cxnSp>
        <p:nvCxnSpPr>
          <p:cNvPr id="300" name="Google Shape;300;gfa8307ff81_1_184"/>
          <p:cNvCxnSpPr/>
          <p:nvPr/>
        </p:nvCxnSpPr>
        <p:spPr>
          <a:xfrm rot="10800000">
            <a:off x="4218925" y="3798025"/>
            <a:ext cx="0" cy="214800"/>
          </a:xfrm>
          <a:prstGeom prst="straightConnector1">
            <a:avLst/>
          </a:prstGeom>
          <a:noFill/>
          <a:ln cap="flat" cmpd="sng" w="19050">
            <a:solidFill>
              <a:srgbClr val="646464"/>
            </a:solidFill>
            <a:prstDash val="solid"/>
            <a:round/>
            <a:headEnd len="med" w="med" type="none"/>
            <a:tailEnd len="med" w="med" type="none"/>
          </a:ln>
        </p:spPr>
      </p:cxnSp>
      <p:cxnSp>
        <p:nvCxnSpPr>
          <p:cNvPr id="301" name="Google Shape;301;gfa8307ff81_1_184"/>
          <p:cNvCxnSpPr/>
          <p:nvPr/>
        </p:nvCxnSpPr>
        <p:spPr>
          <a:xfrm>
            <a:off x="1874950" y="3800675"/>
            <a:ext cx="2340600" cy="0"/>
          </a:xfrm>
          <a:prstGeom prst="straightConnector1">
            <a:avLst/>
          </a:prstGeom>
          <a:noFill/>
          <a:ln cap="flat" cmpd="sng" w="19050">
            <a:solidFill>
              <a:srgbClr val="646464"/>
            </a:solidFill>
            <a:prstDash val="solid"/>
            <a:round/>
            <a:headEnd len="med" w="med" type="none"/>
            <a:tailEnd len="med" w="med" type="none"/>
          </a:ln>
        </p:spPr>
      </p:cxnSp>
      <p:sp>
        <p:nvSpPr>
          <p:cNvPr id="302" name="Google Shape;302;gfa8307ff81_1_184"/>
          <p:cNvSpPr txBox="1"/>
          <p:nvPr/>
        </p:nvSpPr>
        <p:spPr>
          <a:xfrm>
            <a:off x="2672950" y="3470675"/>
            <a:ext cx="744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757070"/>
                </a:solidFill>
              </a:rPr>
              <a:t>2x</a:t>
            </a:r>
            <a:endParaRPr sz="1600">
              <a:solidFill>
                <a:srgbClr val="757070"/>
              </a:solidFill>
            </a:endParaRPr>
          </a:p>
        </p:txBody>
      </p:sp>
      <p:pic>
        <p:nvPicPr>
          <p:cNvPr id="303" name="Google Shape;303;gfa8307ff81_1_184"/>
          <p:cNvPicPr preferRelativeResize="0"/>
          <p:nvPr/>
        </p:nvPicPr>
        <p:blipFill rotWithShape="1">
          <a:blip r:embed="rId4">
            <a:alphaModFix/>
          </a:blip>
          <a:srcRect b="0" l="0" r="0" t="0"/>
          <a:stretch/>
        </p:blipFill>
        <p:spPr>
          <a:xfrm>
            <a:off x="7416425" y="779975"/>
            <a:ext cx="3867300" cy="2343900"/>
          </a:xfrm>
          <a:prstGeom prst="rect">
            <a:avLst/>
          </a:prstGeom>
          <a:noFill/>
          <a:ln>
            <a:noFill/>
          </a:ln>
        </p:spPr>
      </p:pic>
      <p:pic>
        <p:nvPicPr>
          <p:cNvPr id="304" name="Google Shape;304;gfa8307ff81_1_184"/>
          <p:cNvPicPr preferRelativeResize="0"/>
          <p:nvPr/>
        </p:nvPicPr>
        <p:blipFill rotWithShape="1">
          <a:blip r:embed="rId5">
            <a:alphaModFix/>
          </a:blip>
          <a:srcRect b="0" l="0" r="0" t="0"/>
          <a:stretch/>
        </p:blipFill>
        <p:spPr>
          <a:xfrm>
            <a:off x="7251775" y="3753650"/>
            <a:ext cx="3867300" cy="2343900"/>
          </a:xfrm>
          <a:prstGeom prst="rect">
            <a:avLst/>
          </a:prstGeom>
          <a:noFill/>
          <a:ln>
            <a:noFill/>
          </a:ln>
        </p:spPr>
      </p:pic>
      <p:sp>
        <p:nvSpPr>
          <p:cNvPr id="305" name="Google Shape;305;gfa8307ff81_1_184"/>
          <p:cNvSpPr/>
          <p:nvPr/>
        </p:nvSpPr>
        <p:spPr>
          <a:xfrm>
            <a:off x="5870463" y="4068713"/>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309" name="Shape 309"/>
        <p:cNvGrpSpPr/>
        <p:nvPr/>
      </p:nvGrpSpPr>
      <p:grpSpPr>
        <a:xfrm>
          <a:off x="0" y="0"/>
          <a:ext cx="0" cy="0"/>
          <a:chOff x="0" y="0"/>
          <a:chExt cx="0" cy="0"/>
        </a:xfrm>
      </p:grpSpPr>
      <p:cxnSp>
        <p:nvCxnSpPr>
          <p:cNvPr id="310" name="Google Shape;310;g101b3cff538_0_48"/>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311" name="Google Shape;311;g101b3cff538_0_48"/>
          <p:cNvSpPr txBox="1"/>
          <p:nvPr/>
        </p:nvSpPr>
        <p:spPr>
          <a:xfrm>
            <a:off x="613611" y="441520"/>
            <a:ext cx="104676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4 Layer CNN + </a:t>
            </a:r>
            <a:endParaRPr sz="3200">
              <a:solidFill>
                <a:srgbClr val="646464"/>
              </a:solidFill>
              <a:latin typeface="Arial Black"/>
              <a:ea typeface="Arial Black"/>
              <a:cs typeface="Arial Black"/>
              <a:sym typeface="Arial Black"/>
            </a:endParaRPr>
          </a:p>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Regular Augmentations</a:t>
            </a:r>
            <a:endParaRPr/>
          </a:p>
        </p:txBody>
      </p:sp>
      <p:sp>
        <p:nvSpPr>
          <p:cNvPr id="312" name="Google Shape;312;g101b3cff538_0_48"/>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13</a:t>
            </a:r>
            <a:endParaRPr/>
          </a:p>
        </p:txBody>
      </p:sp>
      <p:sp>
        <p:nvSpPr>
          <p:cNvPr id="313" name="Google Shape;313;g101b3cff538_0_48"/>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314" name="Google Shape;314;g101b3cff538_0_48"/>
          <p:cNvSpPr txBox="1"/>
          <p:nvPr/>
        </p:nvSpPr>
        <p:spPr>
          <a:xfrm>
            <a:off x="613600" y="1644352"/>
            <a:ext cx="45972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Training Details</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rPr>
              <a:t>Learning rate 0.0003</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Batch size 16, ReLU activations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30 epochs, simple augmentations</a:t>
            </a:r>
            <a:endParaRPr sz="2000">
              <a:solidFill>
                <a:srgbClr val="757070"/>
              </a:solidFill>
            </a:endParaRPr>
          </a:p>
        </p:txBody>
      </p:sp>
      <p:sp>
        <p:nvSpPr>
          <p:cNvPr id="315" name="Google Shape;315;g101b3cff538_0_48"/>
          <p:cNvSpPr txBox="1"/>
          <p:nvPr/>
        </p:nvSpPr>
        <p:spPr>
          <a:xfrm>
            <a:off x="613600" y="3252589"/>
            <a:ext cx="4597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Architecture</a:t>
            </a:r>
            <a:endParaRPr sz="2000">
              <a:solidFill>
                <a:srgbClr val="757070"/>
              </a:solidFill>
            </a:endParaRPr>
          </a:p>
        </p:txBody>
      </p:sp>
      <p:sp>
        <p:nvSpPr>
          <p:cNvPr id="316" name="Google Shape;316;g101b3cff538_0_48"/>
          <p:cNvSpPr txBox="1"/>
          <p:nvPr/>
        </p:nvSpPr>
        <p:spPr>
          <a:xfrm>
            <a:off x="6867925" y="347950"/>
            <a:ext cx="437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Accuracy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317" name="Google Shape;317;g101b3cff538_0_48"/>
          <p:cNvSpPr txBox="1"/>
          <p:nvPr/>
        </p:nvSpPr>
        <p:spPr>
          <a:xfrm>
            <a:off x="7140050" y="3321975"/>
            <a:ext cx="386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Loss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318" name="Google Shape;318;g101b3cff538_0_48"/>
          <p:cNvSpPr/>
          <p:nvPr/>
        </p:nvSpPr>
        <p:spPr>
          <a:xfrm>
            <a:off x="1906988" y="387035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101b3cff538_0_48"/>
          <p:cNvSpPr/>
          <p:nvPr/>
        </p:nvSpPr>
        <p:spPr>
          <a:xfrm>
            <a:off x="2345325" y="386000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101b3cff538_0_48"/>
          <p:cNvSpPr/>
          <p:nvPr/>
        </p:nvSpPr>
        <p:spPr>
          <a:xfrm>
            <a:off x="4649038" y="3877888"/>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101b3cff538_0_48"/>
          <p:cNvSpPr/>
          <p:nvPr/>
        </p:nvSpPr>
        <p:spPr>
          <a:xfrm>
            <a:off x="5064138" y="3877888"/>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g101b3cff538_0_48"/>
          <p:cNvPicPr preferRelativeResize="0"/>
          <p:nvPr/>
        </p:nvPicPr>
        <p:blipFill rotWithShape="1">
          <a:blip r:embed="rId3">
            <a:alphaModFix/>
          </a:blip>
          <a:srcRect b="17014" l="8553" r="9358" t="18485"/>
          <a:stretch/>
        </p:blipFill>
        <p:spPr>
          <a:xfrm>
            <a:off x="559563" y="4424450"/>
            <a:ext cx="744527" cy="585000"/>
          </a:xfrm>
          <a:prstGeom prst="rect">
            <a:avLst/>
          </a:prstGeom>
          <a:noFill/>
          <a:ln>
            <a:noFill/>
          </a:ln>
        </p:spPr>
      </p:pic>
      <p:sp>
        <p:nvSpPr>
          <p:cNvPr id="323" name="Google Shape;323;g101b3cff538_0_48"/>
          <p:cNvSpPr/>
          <p:nvPr/>
        </p:nvSpPr>
        <p:spPr>
          <a:xfrm>
            <a:off x="1453138" y="4657250"/>
            <a:ext cx="304800" cy="119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01b3cff538_0_48"/>
          <p:cNvSpPr txBox="1"/>
          <p:nvPr/>
        </p:nvSpPr>
        <p:spPr>
          <a:xfrm>
            <a:off x="1147850" y="5655300"/>
            <a:ext cx="5114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6D9EEB"/>
                </a:solidFill>
              </a:rPr>
              <a:t>Convolution</a:t>
            </a:r>
            <a:r>
              <a:rPr lang="en-US" sz="2000">
                <a:solidFill>
                  <a:srgbClr val="757070"/>
                </a:solidFill>
              </a:rPr>
              <a:t>, </a:t>
            </a:r>
            <a:r>
              <a:rPr lang="en-US" sz="2000">
                <a:solidFill>
                  <a:srgbClr val="6AA84F"/>
                </a:solidFill>
              </a:rPr>
              <a:t>Pooling</a:t>
            </a:r>
            <a:r>
              <a:rPr lang="en-US" sz="2000">
                <a:solidFill>
                  <a:srgbClr val="757070"/>
                </a:solidFill>
              </a:rPr>
              <a:t>, </a:t>
            </a:r>
            <a:r>
              <a:rPr lang="en-US" sz="2000">
                <a:solidFill>
                  <a:srgbClr val="A64D79"/>
                </a:solidFill>
              </a:rPr>
              <a:t>Fully connected</a:t>
            </a:r>
            <a:endParaRPr sz="2000">
              <a:solidFill>
                <a:srgbClr val="A64D79"/>
              </a:solidFill>
            </a:endParaRPr>
          </a:p>
        </p:txBody>
      </p:sp>
      <p:sp>
        <p:nvSpPr>
          <p:cNvPr id="325" name="Google Shape;325;g101b3cff538_0_48"/>
          <p:cNvSpPr/>
          <p:nvPr/>
        </p:nvSpPr>
        <p:spPr>
          <a:xfrm>
            <a:off x="2783663" y="3860000"/>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101b3cff538_0_48"/>
          <p:cNvSpPr/>
          <p:nvPr/>
        </p:nvSpPr>
        <p:spPr>
          <a:xfrm>
            <a:off x="3222013" y="3878425"/>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101b3cff538_0_48"/>
          <p:cNvSpPr/>
          <p:nvPr/>
        </p:nvSpPr>
        <p:spPr>
          <a:xfrm>
            <a:off x="3660350" y="3868075"/>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101b3cff538_0_48"/>
          <p:cNvSpPr/>
          <p:nvPr/>
        </p:nvSpPr>
        <p:spPr>
          <a:xfrm>
            <a:off x="4098688" y="3868075"/>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101b3cff538_0_48"/>
          <p:cNvSpPr txBox="1"/>
          <p:nvPr/>
        </p:nvSpPr>
        <p:spPr>
          <a:xfrm>
            <a:off x="458150" y="4013350"/>
            <a:ext cx="947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757070"/>
                </a:solidFill>
              </a:rPr>
              <a:t>Augm.</a:t>
            </a:r>
            <a:endParaRPr sz="2000">
              <a:solidFill>
                <a:srgbClr val="757070"/>
              </a:solidFill>
            </a:endParaRPr>
          </a:p>
        </p:txBody>
      </p:sp>
      <p:pic>
        <p:nvPicPr>
          <p:cNvPr id="330" name="Google Shape;330;g101b3cff538_0_48"/>
          <p:cNvPicPr preferRelativeResize="0"/>
          <p:nvPr/>
        </p:nvPicPr>
        <p:blipFill rotWithShape="1">
          <a:blip r:embed="rId4">
            <a:alphaModFix/>
          </a:blip>
          <a:srcRect b="0" l="0" r="0" t="0"/>
          <a:stretch/>
        </p:blipFill>
        <p:spPr>
          <a:xfrm>
            <a:off x="6906275" y="3714300"/>
            <a:ext cx="4005000" cy="2427300"/>
          </a:xfrm>
          <a:prstGeom prst="rect">
            <a:avLst/>
          </a:prstGeom>
          <a:noFill/>
          <a:ln>
            <a:noFill/>
          </a:ln>
        </p:spPr>
      </p:pic>
      <p:pic>
        <p:nvPicPr>
          <p:cNvPr id="331" name="Google Shape;331;g101b3cff538_0_48"/>
          <p:cNvPicPr preferRelativeResize="0"/>
          <p:nvPr/>
        </p:nvPicPr>
        <p:blipFill rotWithShape="1">
          <a:blip r:embed="rId5">
            <a:alphaModFix/>
          </a:blip>
          <a:srcRect b="0" l="0" r="0" t="0"/>
          <a:stretch/>
        </p:blipFill>
        <p:spPr>
          <a:xfrm>
            <a:off x="7043975" y="815801"/>
            <a:ext cx="3867300" cy="234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335" name="Shape 335"/>
        <p:cNvGrpSpPr/>
        <p:nvPr/>
      </p:nvGrpSpPr>
      <p:grpSpPr>
        <a:xfrm>
          <a:off x="0" y="0"/>
          <a:ext cx="0" cy="0"/>
          <a:chOff x="0" y="0"/>
          <a:chExt cx="0" cy="0"/>
        </a:xfrm>
      </p:grpSpPr>
      <p:sp>
        <p:nvSpPr>
          <p:cNvPr id="336" name="Google Shape;336;g101b3cff538_0_56"/>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CS 3337</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14</a:t>
            </a:r>
            <a:endParaRPr/>
          </a:p>
        </p:txBody>
      </p:sp>
      <p:cxnSp>
        <p:nvCxnSpPr>
          <p:cNvPr id="337" name="Google Shape;337;g101b3cff538_0_56"/>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338" name="Google Shape;338;g101b3cff538_0_56"/>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AugMix</a:t>
            </a:r>
            <a:endParaRPr/>
          </a:p>
        </p:txBody>
      </p:sp>
      <p:sp>
        <p:nvSpPr>
          <p:cNvPr id="339" name="Google Shape;339;g101b3cff538_0_56"/>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340" name="Google Shape;340;g101b3cff538_0_56"/>
          <p:cNvPicPr preferRelativeResize="0"/>
          <p:nvPr/>
        </p:nvPicPr>
        <p:blipFill>
          <a:blip r:embed="rId3">
            <a:alphaModFix/>
          </a:blip>
          <a:stretch>
            <a:fillRect/>
          </a:stretch>
        </p:blipFill>
        <p:spPr>
          <a:xfrm>
            <a:off x="816325" y="1383625"/>
            <a:ext cx="10559348" cy="4397999"/>
          </a:xfrm>
          <a:prstGeom prst="rect">
            <a:avLst/>
          </a:prstGeom>
          <a:noFill/>
          <a:ln cap="flat" cmpd="sng" w="9525">
            <a:solidFill>
              <a:schemeClr val="dk2"/>
            </a:solidFill>
            <a:prstDash val="solid"/>
            <a:round/>
            <a:headEnd len="sm" w="sm" type="none"/>
            <a:tailEnd len="sm" w="sm" type="none"/>
          </a:ln>
        </p:spPr>
      </p:pic>
      <p:sp>
        <p:nvSpPr>
          <p:cNvPr id="341" name="Google Shape;341;g101b3cff538_0_56"/>
          <p:cNvSpPr txBox="1"/>
          <p:nvPr/>
        </p:nvSpPr>
        <p:spPr>
          <a:xfrm>
            <a:off x="9071625" y="1026525"/>
            <a:ext cx="2304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757070"/>
                </a:solidFill>
              </a:rPr>
              <a:t>*JSD Consistency loss</a:t>
            </a:r>
            <a:endParaRPr sz="1600"/>
          </a:p>
        </p:txBody>
      </p:sp>
      <p:sp>
        <p:nvSpPr>
          <p:cNvPr id="342" name="Google Shape;342;g101b3cff538_0_56"/>
          <p:cNvSpPr txBox="1"/>
          <p:nvPr/>
        </p:nvSpPr>
        <p:spPr>
          <a:xfrm>
            <a:off x="308851" y="6041800"/>
            <a:ext cx="115743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57070"/>
                </a:solidFill>
              </a:rPr>
              <a:t>Hendrycks, Dan, et al. "Augmix: A simple data processing method to improve robustness and uncertainty." arXiv preprint arXiv:1912.02781 (2019).</a:t>
            </a:r>
            <a:endParaRPr sz="1000">
              <a:solidFill>
                <a:srgbClr val="75707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346" name="Shape 346"/>
        <p:cNvGrpSpPr/>
        <p:nvPr/>
      </p:nvGrpSpPr>
      <p:grpSpPr>
        <a:xfrm>
          <a:off x="0" y="0"/>
          <a:ext cx="0" cy="0"/>
          <a:chOff x="0" y="0"/>
          <a:chExt cx="0" cy="0"/>
        </a:xfrm>
      </p:grpSpPr>
      <p:cxnSp>
        <p:nvCxnSpPr>
          <p:cNvPr id="347" name="Google Shape;347;g101b3cff538_0_64"/>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348" name="Google Shape;348;g101b3cff538_0_64"/>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4 Layer CNN + AugMix</a:t>
            </a:r>
            <a:endParaRPr/>
          </a:p>
        </p:txBody>
      </p:sp>
      <p:sp>
        <p:nvSpPr>
          <p:cNvPr id="349" name="Google Shape;349;g101b3cff538_0_64"/>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15</a:t>
            </a:r>
            <a:endParaRPr/>
          </a:p>
        </p:txBody>
      </p:sp>
      <p:sp>
        <p:nvSpPr>
          <p:cNvPr id="350" name="Google Shape;350;g101b3cff538_0_64"/>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351" name="Google Shape;351;g101b3cff538_0_64"/>
          <p:cNvSpPr txBox="1"/>
          <p:nvPr/>
        </p:nvSpPr>
        <p:spPr>
          <a:xfrm>
            <a:off x="613600" y="1263352"/>
            <a:ext cx="4597200" cy="169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Training Details</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rPr>
              <a:t>Learning rate 0.0003</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Batch size 16, ReLU activations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30 epochs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No augmentations</a:t>
            </a:r>
            <a:endParaRPr sz="2000">
              <a:solidFill>
                <a:srgbClr val="757070"/>
              </a:solidFill>
            </a:endParaRPr>
          </a:p>
        </p:txBody>
      </p:sp>
      <p:sp>
        <p:nvSpPr>
          <p:cNvPr id="352" name="Google Shape;352;g101b3cff538_0_64"/>
          <p:cNvSpPr txBox="1"/>
          <p:nvPr/>
        </p:nvSpPr>
        <p:spPr>
          <a:xfrm>
            <a:off x="613600" y="3252589"/>
            <a:ext cx="4597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Architecture</a:t>
            </a:r>
            <a:endParaRPr sz="2000">
              <a:solidFill>
                <a:srgbClr val="757070"/>
              </a:solidFill>
            </a:endParaRPr>
          </a:p>
        </p:txBody>
      </p:sp>
      <p:sp>
        <p:nvSpPr>
          <p:cNvPr id="353" name="Google Shape;353;g101b3cff538_0_64"/>
          <p:cNvSpPr txBox="1"/>
          <p:nvPr/>
        </p:nvSpPr>
        <p:spPr>
          <a:xfrm>
            <a:off x="6867925" y="347950"/>
            <a:ext cx="437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Accuracy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354" name="Google Shape;354;g101b3cff538_0_64"/>
          <p:cNvSpPr txBox="1"/>
          <p:nvPr/>
        </p:nvSpPr>
        <p:spPr>
          <a:xfrm>
            <a:off x="7140050" y="3321975"/>
            <a:ext cx="386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Loss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355" name="Google Shape;355;g101b3cff538_0_64"/>
          <p:cNvSpPr/>
          <p:nvPr/>
        </p:nvSpPr>
        <p:spPr>
          <a:xfrm>
            <a:off x="2059388" y="387035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101b3cff538_0_64"/>
          <p:cNvSpPr/>
          <p:nvPr/>
        </p:nvSpPr>
        <p:spPr>
          <a:xfrm>
            <a:off x="2497725" y="386000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101b3cff538_0_64"/>
          <p:cNvSpPr/>
          <p:nvPr/>
        </p:nvSpPr>
        <p:spPr>
          <a:xfrm>
            <a:off x="4801438" y="3877888"/>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01b3cff538_0_64"/>
          <p:cNvSpPr/>
          <p:nvPr/>
        </p:nvSpPr>
        <p:spPr>
          <a:xfrm>
            <a:off x="5216538" y="3877888"/>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g101b3cff538_0_64"/>
          <p:cNvPicPr preferRelativeResize="0"/>
          <p:nvPr/>
        </p:nvPicPr>
        <p:blipFill rotWithShape="1">
          <a:blip r:embed="rId3">
            <a:alphaModFix/>
          </a:blip>
          <a:srcRect b="17014" l="8553" r="9358" t="18485"/>
          <a:stretch/>
        </p:blipFill>
        <p:spPr>
          <a:xfrm>
            <a:off x="711963" y="4424450"/>
            <a:ext cx="744527" cy="585000"/>
          </a:xfrm>
          <a:prstGeom prst="rect">
            <a:avLst/>
          </a:prstGeom>
          <a:noFill/>
          <a:ln>
            <a:noFill/>
          </a:ln>
        </p:spPr>
      </p:pic>
      <p:sp>
        <p:nvSpPr>
          <p:cNvPr id="360" name="Google Shape;360;g101b3cff538_0_64"/>
          <p:cNvSpPr/>
          <p:nvPr/>
        </p:nvSpPr>
        <p:spPr>
          <a:xfrm>
            <a:off x="1605538" y="4657250"/>
            <a:ext cx="304800" cy="119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101b3cff538_0_64"/>
          <p:cNvSpPr txBox="1"/>
          <p:nvPr/>
        </p:nvSpPr>
        <p:spPr>
          <a:xfrm>
            <a:off x="1456500" y="5655300"/>
            <a:ext cx="48639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6D9EEB"/>
                </a:solidFill>
              </a:rPr>
              <a:t>Convolution</a:t>
            </a:r>
            <a:r>
              <a:rPr lang="en-US" sz="2000">
                <a:solidFill>
                  <a:srgbClr val="757070"/>
                </a:solidFill>
              </a:rPr>
              <a:t>, </a:t>
            </a:r>
            <a:r>
              <a:rPr lang="en-US" sz="2000">
                <a:solidFill>
                  <a:srgbClr val="6AA84F"/>
                </a:solidFill>
              </a:rPr>
              <a:t>Pooling</a:t>
            </a:r>
            <a:r>
              <a:rPr lang="en-US" sz="2000">
                <a:solidFill>
                  <a:srgbClr val="757070"/>
                </a:solidFill>
              </a:rPr>
              <a:t>, </a:t>
            </a:r>
            <a:r>
              <a:rPr lang="en-US" sz="2000">
                <a:solidFill>
                  <a:srgbClr val="A64D79"/>
                </a:solidFill>
              </a:rPr>
              <a:t>Fully connected</a:t>
            </a:r>
            <a:endParaRPr sz="2000">
              <a:solidFill>
                <a:srgbClr val="A64D79"/>
              </a:solidFill>
            </a:endParaRPr>
          </a:p>
        </p:txBody>
      </p:sp>
      <p:sp>
        <p:nvSpPr>
          <p:cNvPr id="362" name="Google Shape;362;g101b3cff538_0_64"/>
          <p:cNvSpPr/>
          <p:nvPr/>
        </p:nvSpPr>
        <p:spPr>
          <a:xfrm>
            <a:off x="2936063" y="3860000"/>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101b3cff538_0_64"/>
          <p:cNvSpPr/>
          <p:nvPr/>
        </p:nvSpPr>
        <p:spPr>
          <a:xfrm>
            <a:off x="3374413" y="3878425"/>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01b3cff538_0_64"/>
          <p:cNvSpPr/>
          <p:nvPr/>
        </p:nvSpPr>
        <p:spPr>
          <a:xfrm>
            <a:off x="3812750" y="3868075"/>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101b3cff538_0_64"/>
          <p:cNvSpPr/>
          <p:nvPr/>
        </p:nvSpPr>
        <p:spPr>
          <a:xfrm>
            <a:off x="4251088" y="3868075"/>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101b3cff538_0_64"/>
          <p:cNvSpPr txBox="1"/>
          <p:nvPr/>
        </p:nvSpPr>
        <p:spPr>
          <a:xfrm>
            <a:off x="471038" y="3985675"/>
            <a:ext cx="1226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757070"/>
                </a:solidFill>
              </a:rPr>
              <a:t>AugMix</a:t>
            </a:r>
            <a:endParaRPr sz="2000">
              <a:solidFill>
                <a:srgbClr val="757070"/>
              </a:solidFill>
            </a:endParaRPr>
          </a:p>
        </p:txBody>
      </p:sp>
      <p:pic>
        <p:nvPicPr>
          <p:cNvPr id="367" name="Google Shape;367;g101b3cff538_0_64"/>
          <p:cNvPicPr preferRelativeResize="0"/>
          <p:nvPr/>
        </p:nvPicPr>
        <p:blipFill rotWithShape="1">
          <a:blip r:embed="rId4">
            <a:alphaModFix/>
          </a:blip>
          <a:srcRect b="0" l="0" r="0" t="0"/>
          <a:stretch/>
        </p:blipFill>
        <p:spPr>
          <a:xfrm>
            <a:off x="7091750" y="839676"/>
            <a:ext cx="3745800" cy="2270100"/>
          </a:xfrm>
          <a:prstGeom prst="rect">
            <a:avLst/>
          </a:prstGeom>
          <a:noFill/>
          <a:ln>
            <a:noFill/>
          </a:ln>
        </p:spPr>
      </p:pic>
      <p:pic>
        <p:nvPicPr>
          <p:cNvPr id="368" name="Google Shape;368;g101b3cff538_0_64"/>
          <p:cNvPicPr preferRelativeResize="0"/>
          <p:nvPr/>
        </p:nvPicPr>
        <p:blipFill rotWithShape="1">
          <a:blip r:embed="rId5">
            <a:alphaModFix/>
          </a:blip>
          <a:srcRect b="0" l="0" r="0" t="0"/>
          <a:stretch/>
        </p:blipFill>
        <p:spPr>
          <a:xfrm>
            <a:off x="6896650" y="3714300"/>
            <a:ext cx="3940800" cy="2388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372" name="Shape 372"/>
        <p:cNvGrpSpPr/>
        <p:nvPr/>
      </p:nvGrpSpPr>
      <p:grpSpPr>
        <a:xfrm>
          <a:off x="0" y="0"/>
          <a:ext cx="0" cy="0"/>
          <a:chOff x="0" y="0"/>
          <a:chExt cx="0" cy="0"/>
        </a:xfrm>
      </p:grpSpPr>
      <p:cxnSp>
        <p:nvCxnSpPr>
          <p:cNvPr id="373" name="Google Shape;373;g101b3cff538_0_72"/>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374" name="Google Shape;374;g101b3cff538_0_72"/>
          <p:cNvSpPr txBox="1"/>
          <p:nvPr/>
        </p:nvSpPr>
        <p:spPr>
          <a:xfrm>
            <a:off x="613611" y="441520"/>
            <a:ext cx="104676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6 Layer CNN + Batch Norm</a:t>
            </a:r>
            <a:endParaRPr sz="3200">
              <a:solidFill>
                <a:srgbClr val="646464"/>
              </a:solidFill>
              <a:latin typeface="Arial Black"/>
              <a:ea typeface="Arial Black"/>
              <a:cs typeface="Arial Black"/>
              <a:sym typeface="Arial Black"/>
            </a:endParaRPr>
          </a:p>
          <a:p>
            <a:pPr indent="-431800" lvl="0" marL="457200" marR="0" rtl="0" algn="l">
              <a:spcBef>
                <a:spcPts val="0"/>
              </a:spcBef>
              <a:spcAft>
                <a:spcPts val="0"/>
              </a:spcAft>
              <a:buClr>
                <a:srgbClr val="646464"/>
              </a:buClr>
              <a:buSzPts val="3200"/>
              <a:buFont typeface="Arial Black"/>
              <a:buChar char="+"/>
            </a:pPr>
            <a:r>
              <a:rPr lang="en-US" sz="3200">
                <a:solidFill>
                  <a:srgbClr val="646464"/>
                </a:solidFill>
                <a:latin typeface="Arial Black"/>
                <a:ea typeface="Arial Black"/>
                <a:cs typeface="Arial Black"/>
                <a:sym typeface="Arial Black"/>
              </a:rPr>
              <a:t>Dropout</a:t>
            </a:r>
            <a:endParaRPr sz="3200">
              <a:solidFill>
                <a:srgbClr val="646464"/>
              </a:solidFill>
              <a:latin typeface="Arial Black"/>
              <a:ea typeface="Arial Black"/>
              <a:cs typeface="Arial Black"/>
              <a:sym typeface="Arial Black"/>
            </a:endParaRPr>
          </a:p>
        </p:txBody>
      </p:sp>
      <p:sp>
        <p:nvSpPr>
          <p:cNvPr id="375" name="Google Shape;375;g101b3cff538_0_72"/>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16</a:t>
            </a:r>
            <a:endParaRPr/>
          </a:p>
        </p:txBody>
      </p:sp>
      <p:sp>
        <p:nvSpPr>
          <p:cNvPr id="376" name="Google Shape;376;g101b3cff538_0_72"/>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377" name="Google Shape;377;g101b3cff538_0_72"/>
          <p:cNvSpPr txBox="1"/>
          <p:nvPr/>
        </p:nvSpPr>
        <p:spPr>
          <a:xfrm>
            <a:off x="613600" y="1568152"/>
            <a:ext cx="45972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Training Details</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rPr>
              <a:t>Learning rate 0.0003</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Batch size 16, ReLU activations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30 epochs</a:t>
            </a:r>
            <a:endParaRPr sz="2000">
              <a:solidFill>
                <a:srgbClr val="757070"/>
              </a:solidFill>
            </a:endParaRPr>
          </a:p>
        </p:txBody>
      </p:sp>
      <p:sp>
        <p:nvSpPr>
          <p:cNvPr id="378" name="Google Shape;378;g101b3cff538_0_72"/>
          <p:cNvSpPr txBox="1"/>
          <p:nvPr/>
        </p:nvSpPr>
        <p:spPr>
          <a:xfrm>
            <a:off x="613600" y="3176389"/>
            <a:ext cx="4597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Architecture</a:t>
            </a:r>
            <a:endParaRPr sz="2000">
              <a:solidFill>
                <a:srgbClr val="757070"/>
              </a:solidFill>
            </a:endParaRPr>
          </a:p>
        </p:txBody>
      </p:sp>
      <p:sp>
        <p:nvSpPr>
          <p:cNvPr id="379" name="Google Shape;379;g101b3cff538_0_72"/>
          <p:cNvSpPr txBox="1"/>
          <p:nvPr/>
        </p:nvSpPr>
        <p:spPr>
          <a:xfrm>
            <a:off x="7325125" y="347950"/>
            <a:ext cx="437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Accuracy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380" name="Google Shape;380;g101b3cff538_0_72"/>
          <p:cNvSpPr txBox="1"/>
          <p:nvPr/>
        </p:nvSpPr>
        <p:spPr>
          <a:xfrm>
            <a:off x="7597250" y="3321975"/>
            <a:ext cx="386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Loss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381" name="Google Shape;381;g101b3cff538_0_72"/>
          <p:cNvSpPr/>
          <p:nvPr/>
        </p:nvSpPr>
        <p:spPr>
          <a:xfrm>
            <a:off x="1883113" y="408075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101b3cff538_0_72"/>
          <p:cNvSpPr/>
          <p:nvPr/>
        </p:nvSpPr>
        <p:spPr>
          <a:xfrm>
            <a:off x="2295163" y="4078988"/>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101b3cff538_0_72"/>
          <p:cNvSpPr/>
          <p:nvPr/>
        </p:nvSpPr>
        <p:spPr>
          <a:xfrm>
            <a:off x="2707213" y="408075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101b3cff538_0_72"/>
          <p:cNvSpPr/>
          <p:nvPr/>
        </p:nvSpPr>
        <p:spPr>
          <a:xfrm>
            <a:off x="4625163" y="4088288"/>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101b3cff538_0_72"/>
          <p:cNvSpPr/>
          <p:nvPr/>
        </p:nvSpPr>
        <p:spPr>
          <a:xfrm>
            <a:off x="5040263" y="4088288"/>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101b3cff538_0_72"/>
          <p:cNvSpPr/>
          <p:nvPr/>
        </p:nvSpPr>
        <p:spPr>
          <a:xfrm>
            <a:off x="5455363" y="4088288"/>
            <a:ext cx="304800" cy="1693200"/>
          </a:xfrm>
          <a:prstGeom prst="rec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g101b3cff538_0_72"/>
          <p:cNvPicPr preferRelativeResize="0"/>
          <p:nvPr/>
        </p:nvPicPr>
        <p:blipFill rotWithShape="1">
          <a:blip r:embed="rId3">
            <a:alphaModFix/>
          </a:blip>
          <a:srcRect b="17014" l="8553" r="9358" t="18485"/>
          <a:stretch/>
        </p:blipFill>
        <p:spPr>
          <a:xfrm>
            <a:off x="535688" y="4634850"/>
            <a:ext cx="744527" cy="585000"/>
          </a:xfrm>
          <a:prstGeom prst="rect">
            <a:avLst/>
          </a:prstGeom>
          <a:noFill/>
          <a:ln>
            <a:noFill/>
          </a:ln>
        </p:spPr>
      </p:pic>
      <p:sp>
        <p:nvSpPr>
          <p:cNvPr id="388" name="Google Shape;388;g101b3cff538_0_72"/>
          <p:cNvSpPr/>
          <p:nvPr/>
        </p:nvSpPr>
        <p:spPr>
          <a:xfrm>
            <a:off x="1429263" y="4867650"/>
            <a:ext cx="304800" cy="119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01b3cff538_0_72"/>
          <p:cNvSpPr txBox="1"/>
          <p:nvPr/>
        </p:nvSpPr>
        <p:spPr>
          <a:xfrm>
            <a:off x="308800" y="5847675"/>
            <a:ext cx="7246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6D9EEB"/>
                </a:solidFill>
              </a:rPr>
              <a:t>Convolution</a:t>
            </a:r>
            <a:r>
              <a:rPr lang="en-US" sz="2000">
                <a:solidFill>
                  <a:srgbClr val="757070"/>
                </a:solidFill>
              </a:rPr>
              <a:t>, </a:t>
            </a:r>
            <a:r>
              <a:rPr lang="en-US" sz="2000">
                <a:solidFill>
                  <a:srgbClr val="E69138"/>
                </a:solidFill>
              </a:rPr>
              <a:t>Batch Norm</a:t>
            </a:r>
            <a:r>
              <a:rPr lang="en-US" sz="2000">
                <a:solidFill>
                  <a:srgbClr val="757070"/>
                </a:solidFill>
              </a:rPr>
              <a:t>, </a:t>
            </a:r>
            <a:r>
              <a:rPr lang="en-US" sz="2000">
                <a:solidFill>
                  <a:srgbClr val="6AA84F"/>
                </a:solidFill>
              </a:rPr>
              <a:t>Pooling</a:t>
            </a:r>
            <a:r>
              <a:rPr lang="en-US" sz="2000">
                <a:solidFill>
                  <a:srgbClr val="757070"/>
                </a:solidFill>
              </a:rPr>
              <a:t>, Dropout, </a:t>
            </a:r>
            <a:r>
              <a:rPr lang="en-US" sz="2000">
                <a:solidFill>
                  <a:srgbClr val="A64D79"/>
                </a:solidFill>
              </a:rPr>
              <a:t>Fully connected</a:t>
            </a:r>
            <a:endParaRPr sz="2000">
              <a:solidFill>
                <a:srgbClr val="A64D79"/>
              </a:solidFill>
            </a:endParaRPr>
          </a:p>
        </p:txBody>
      </p:sp>
      <p:sp>
        <p:nvSpPr>
          <p:cNvPr id="390" name="Google Shape;390;g101b3cff538_0_72"/>
          <p:cNvSpPr/>
          <p:nvPr/>
        </p:nvSpPr>
        <p:spPr>
          <a:xfrm>
            <a:off x="3121288" y="4078988"/>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101b3cff538_0_72"/>
          <p:cNvSpPr/>
          <p:nvPr/>
        </p:nvSpPr>
        <p:spPr>
          <a:xfrm>
            <a:off x="3535363" y="4078988"/>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101b3cff538_0_72"/>
          <p:cNvSpPr/>
          <p:nvPr/>
        </p:nvSpPr>
        <p:spPr>
          <a:xfrm>
            <a:off x="3949450" y="4078988"/>
            <a:ext cx="304800" cy="1693200"/>
          </a:xfrm>
          <a:prstGeom prst="rec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 name="Google Shape;393;g101b3cff538_0_72"/>
          <p:cNvCxnSpPr/>
          <p:nvPr/>
        </p:nvCxnSpPr>
        <p:spPr>
          <a:xfrm rot="10800000">
            <a:off x="1883125" y="3798025"/>
            <a:ext cx="0" cy="214800"/>
          </a:xfrm>
          <a:prstGeom prst="straightConnector1">
            <a:avLst/>
          </a:prstGeom>
          <a:noFill/>
          <a:ln cap="flat" cmpd="sng" w="19050">
            <a:solidFill>
              <a:srgbClr val="646464"/>
            </a:solidFill>
            <a:prstDash val="solid"/>
            <a:round/>
            <a:headEnd len="med" w="med" type="none"/>
            <a:tailEnd len="med" w="med" type="none"/>
          </a:ln>
        </p:spPr>
      </p:cxnSp>
      <p:cxnSp>
        <p:nvCxnSpPr>
          <p:cNvPr id="394" name="Google Shape;394;g101b3cff538_0_72"/>
          <p:cNvCxnSpPr/>
          <p:nvPr/>
        </p:nvCxnSpPr>
        <p:spPr>
          <a:xfrm rot="10800000">
            <a:off x="4218925" y="3798025"/>
            <a:ext cx="0" cy="214800"/>
          </a:xfrm>
          <a:prstGeom prst="straightConnector1">
            <a:avLst/>
          </a:prstGeom>
          <a:noFill/>
          <a:ln cap="flat" cmpd="sng" w="19050">
            <a:solidFill>
              <a:srgbClr val="646464"/>
            </a:solidFill>
            <a:prstDash val="solid"/>
            <a:round/>
            <a:headEnd len="med" w="med" type="none"/>
            <a:tailEnd len="med" w="med" type="none"/>
          </a:ln>
        </p:spPr>
      </p:cxnSp>
      <p:cxnSp>
        <p:nvCxnSpPr>
          <p:cNvPr id="395" name="Google Shape;395;g101b3cff538_0_72"/>
          <p:cNvCxnSpPr/>
          <p:nvPr/>
        </p:nvCxnSpPr>
        <p:spPr>
          <a:xfrm>
            <a:off x="1874950" y="3800675"/>
            <a:ext cx="2340600" cy="0"/>
          </a:xfrm>
          <a:prstGeom prst="straightConnector1">
            <a:avLst/>
          </a:prstGeom>
          <a:noFill/>
          <a:ln cap="flat" cmpd="sng" w="19050">
            <a:solidFill>
              <a:srgbClr val="646464"/>
            </a:solidFill>
            <a:prstDash val="solid"/>
            <a:round/>
            <a:headEnd len="med" w="med" type="none"/>
            <a:tailEnd len="med" w="med" type="none"/>
          </a:ln>
        </p:spPr>
      </p:cxnSp>
      <p:sp>
        <p:nvSpPr>
          <p:cNvPr id="396" name="Google Shape;396;g101b3cff538_0_72"/>
          <p:cNvSpPr txBox="1"/>
          <p:nvPr/>
        </p:nvSpPr>
        <p:spPr>
          <a:xfrm>
            <a:off x="2672950" y="3470675"/>
            <a:ext cx="744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757070"/>
                </a:solidFill>
              </a:rPr>
              <a:t>3</a:t>
            </a:r>
            <a:r>
              <a:rPr lang="en-US" sz="1600">
                <a:solidFill>
                  <a:srgbClr val="757070"/>
                </a:solidFill>
              </a:rPr>
              <a:t>x</a:t>
            </a:r>
            <a:endParaRPr sz="1600">
              <a:solidFill>
                <a:srgbClr val="757070"/>
              </a:solidFill>
            </a:endParaRPr>
          </a:p>
        </p:txBody>
      </p:sp>
      <p:sp>
        <p:nvSpPr>
          <p:cNvPr id="397" name="Google Shape;397;g101b3cff538_0_72"/>
          <p:cNvSpPr/>
          <p:nvPr/>
        </p:nvSpPr>
        <p:spPr>
          <a:xfrm>
            <a:off x="5870463" y="4068713"/>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g101b3cff538_0_72"/>
          <p:cNvPicPr preferRelativeResize="0"/>
          <p:nvPr/>
        </p:nvPicPr>
        <p:blipFill rotWithShape="1">
          <a:blip r:embed="rId4">
            <a:alphaModFix/>
          </a:blip>
          <a:srcRect b="0" l="0" r="0" t="0"/>
          <a:stretch/>
        </p:blipFill>
        <p:spPr>
          <a:xfrm>
            <a:off x="7228275" y="3730175"/>
            <a:ext cx="4057200" cy="2459100"/>
          </a:xfrm>
          <a:prstGeom prst="rect">
            <a:avLst/>
          </a:prstGeom>
          <a:noFill/>
          <a:ln>
            <a:noFill/>
          </a:ln>
        </p:spPr>
      </p:pic>
      <p:pic>
        <p:nvPicPr>
          <p:cNvPr id="399" name="Google Shape;399;g101b3cff538_0_72"/>
          <p:cNvPicPr preferRelativeResize="0"/>
          <p:nvPr/>
        </p:nvPicPr>
        <p:blipFill rotWithShape="1">
          <a:blip r:embed="rId5">
            <a:alphaModFix/>
          </a:blip>
          <a:srcRect b="0" l="0" r="0" t="0"/>
          <a:stretch/>
        </p:blipFill>
        <p:spPr>
          <a:xfrm>
            <a:off x="7425700" y="717262"/>
            <a:ext cx="3960300" cy="2400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403" name="Shape 403"/>
        <p:cNvGrpSpPr/>
        <p:nvPr/>
      </p:nvGrpSpPr>
      <p:grpSpPr>
        <a:xfrm>
          <a:off x="0" y="0"/>
          <a:ext cx="0" cy="0"/>
          <a:chOff x="0" y="0"/>
          <a:chExt cx="0" cy="0"/>
        </a:xfrm>
      </p:grpSpPr>
      <p:cxnSp>
        <p:nvCxnSpPr>
          <p:cNvPr id="404" name="Google Shape;404;g1023039b140_0_41"/>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405" name="Google Shape;405;g1023039b140_0_41"/>
          <p:cNvSpPr txBox="1"/>
          <p:nvPr/>
        </p:nvSpPr>
        <p:spPr>
          <a:xfrm>
            <a:off x="378711" y="627570"/>
            <a:ext cx="10467600" cy="3617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3100">
                <a:solidFill>
                  <a:srgbClr val="646464"/>
                </a:solidFill>
              </a:rPr>
              <a:t>Convolutional Neural Networks in Keras</a:t>
            </a:r>
            <a:endParaRPr sz="2100">
              <a:solidFill>
                <a:schemeClr val="dk1"/>
              </a:solidFill>
            </a:endParaRPr>
          </a:p>
          <a:p>
            <a:pPr indent="0" lvl="0" marL="457200" rtl="0" algn="l">
              <a:spcBef>
                <a:spcPts val="0"/>
              </a:spcBef>
              <a:spcAft>
                <a:spcPts val="0"/>
              </a:spcAft>
              <a:buNone/>
            </a:pPr>
            <a:r>
              <a:rPr lang="en-US" sz="2200">
                <a:solidFill>
                  <a:srgbClr val="757070"/>
                </a:solidFill>
              </a:rPr>
              <a:t>Additional Neural Network Experiments</a:t>
            </a:r>
            <a:endParaRPr sz="2200">
              <a:solidFill>
                <a:srgbClr val="757070"/>
              </a:solidFill>
            </a:endParaRPr>
          </a:p>
          <a:p>
            <a:pPr indent="0" lvl="0" marL="457200" rtl="0" algn="l">
              <a:spcBef>
                <a:spcPts val="0"/>
              </a:spcBef>
              <a:spcAft>
                <a:spcPts val="0"/>
              </a:spcAft>
              <a:buNone/>
            </a:pPr>
            <a:r>
              <a:t/>
            </a:r>
            <a:endParaRPr sz="2200">
              <a:solidFill>
                <a:srgbClr val="757070"/>
              </a:solidFill>
            </a:endParaRPr>
          </a:p>
          <a:p>
            <a:pPr indent="0" lvl="0" marL="457200" rtl="0" algn="l">
              <a:spcBef>
                <a:spcPts val="0"/>
              </a:spcBef>
              <a:spcAft>
                <a:spcPts val="0"/>
              </a:spcAft>
              <a:buNone/>
            </a:pPr>
            <a:r>
              <a:rPr b="1" lang="en-US" sz="2200">
                <a:solidFill>
                  <a:srgbClr val="FF0000"/>
                </a:solidFill>
              </a:rPr>
              <a:t>Keras </a:t>
            </a:r>
            <a:r>
              <a:rPr lang="en-US" sz="2200">
                <a:solidFill>
                  <a:srgbClr val="757070"/>
                </a:solidFill>
              </a:rPr>
              <a:t>is a high-level API capable of running on top of TensorFlow, CNTK, Theano, or MXNet (or as tf.contrib within TensorFlow). Since its initial release in March 2015, it has gained favor for its ease of use and syntactic simplicity, facilitating fast development. It’s supported by Google.</a:t>
            </a:r>
            <a:endParaRPr sz="2200">
              <a:solidFill>
                <a:srgbClr val="757070"/>
              </a:solidFill>
            </a:endParaRPr>
          </a:p>
          <a:p>
            <a:pPr indent="0" lvl="0" marL="457200" rtl="0" algn="l">
              <a:spcBef>
                <a:spcPts val="0"/>
              </a:spcBef>
              <a:spcAft>
                <a:spcPts val="0"/>
              </a:spcAft>
              <a:buNone/>
            </a:pPr>
            <a:r>
              <a:t/>
            </a:r>
            <a:endParaRPr sz="2200">
              <a:solidFill>
                <a:srgbClr val="757070"/>
              </a:solidFill>
            </a:endParaRPr>
          </a:p>
          <a:p>
            <a:pPr indent="0" lvl="0" marL="457200" rtl="0" algn="l">
              <a:spcBef>
                <a:spcPts val="0"/>
              </a:spcBef>
              <a:spcAft>
                <a:spcPts val="0"/>
              </a:spcAft>
              <a:buNone/>
            </a:pPr>
            <a:r>
              <a:t/>
            </a:r>
            <a:endParaRPr sz="2200">
              <a:solidFill>
                <a:srgbClr val="757070"/>
              </a:solidFill>
            </a:endParaRPr>
          </a:p>
          <a:p>
            <a:pPr indent="0" lvl="0" marL="457200" rtl="0" algn="l">
              <a:spcBef>
                <a:spcPts val="0"/>
              </a:spcBef>
              <a:spcAft>
                <a:spcPts val="0"/>
              </a:spcAft>
              <a:buNone/>
            </a:pPr>
            <a:r>
              <a:t/>
            </a:r>
            <a:endParaRPr sz="2200">
              <a:solidFill>
                <a:srgbClr val="757070"/>
              </a:solidFill>
            </a:endParaRPr>
          </a:p>
        </p:txBody>
      </p:sp>
      <p:sp>
        <p:nvSpPr>
          <p:cNvPr id="406" name="Google Shape;406;g1023039b140_0_41"/>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17</a:t>
            </a:r>
            <a:endParaRPr/>
          </a:p>
        </p:txBody>
      </p:sp>
      <p:sp>
        <p:nvSpPr>
          <p:cNvPr id="407" name="Google Shape;407;g1023039b140_0_41"/>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408" name="Google Shape;408;g1023039b140_0_41"/>
          <p:cNvPicPr preferRelativeResize="0"/>
          <p:nvPr/>
        </p:nvPicPr>
        <p:blipFill>
          <a:blip r:embed="rId3">
            <a:alphaModFix/>
          </a:blip>
          <a:stretch>
            <a:fillRect/>
          </a:stretch>
        </p:blipFill>
        <p:spPr>
          <a:xfrm>
            <a:off x="996628" y="3780571"/>
            <a:ext cx="4923801" cy="1427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412" name="Shape 412"/>
        <p:cNvGrpSpPr/>
        <p:nvPr/>
      </p:nvGrpSpPr>
      <p:grpSpPr>
        <a:xfrm>
          <a:off x="0" y="0"/>
          <a:ext cx="0" cy="0"/>
          <a:chOff x="0" y="0"/>
          <a:chExt cx="0" cy="0"/>
        </a:xfrm>
      </p:grpSpPr>
      <p:cxnSp>
        <p:nvCxnSpPr>
          <p:cNvPr id="413" name="Google Shape;413;g1023039b140_0_0"/>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414" name="Google Shape;414;g1023039b140_0_0"/>
          <p:cNvSpPr txBox="1"/>
          <p:nvPr/>
        </p:nvSpPr>
        <p:spPr>
          <a:xfrm>
            <a:off x="258375" y="187700"/>
            <a:ext cx="8306700" cy="923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200">
                <a:solidFill>
                  <a:srgbClr val="757070"/>
                </a:solidFill>
              </a:rPr>
              <a:t>Additional CNN Experiments performed with Keras</a:t>
            </a:r>
            <a:endParaRPr b="1" sz="2200">
              <a:solidFill>
                <a:srgbClr val="757070"/>
              </a:solidFill>
            </a:endParaRPr>
          </a:p>
          <a:p>
            <a:pPr indent="0" lvl="0" marL="0" marR="0" rtl="0" algn="l">
              <a:spcBef>
                <a:spcPts val="0"/>
              </a:spcBef>
              <a:spcAft>
                <a:spcPts val="0"/>
              </a:spcAft>
              <a:buNone/>
            </a:pPr>
            <a:r>
              <a:t/>
            </a:r>
            <a:endParaRPr b="1" sz="3200">
              <a:solidFill>
                <a:srgbClr val="646464"/>
              </a:solidFill>
              <a:latin typeface="Arial Black"/>
              <a:ea typeface="Arial Black"/>
              <a:cs typeface="Arial Black"/>
              <a:sym typeface="Arial Black"/>
            </a:endParaRPr>
          </a:p>
        </p:txBody>
      </p:sp>
      <p:sp>
        <p:nvSpPr>
          <p:cNvPr id="415" name="Google Shape;415;g1023039b140_0_0"/>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16</a:t>
            </a:r>
            <a:endParaRPr/>
          </a:p>
        </p:txBody>
      </p:sp>
      <p:sp>
        <p:nvSpPr>
          <p:cNvPr id="416" name="Google Shape;416;g1023039b140_0_0"/>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417" name="Google Shape;417;g1023039b140_0_0"/>
          <p:cNvSpPr txBox="1"/>
          <p:nvPr/>
        </p:nvSpPr>
        <p:spPr>
          <a:xfrm>
            <a:off x="203000" y="1047700"/>
            <a:ext cx="6491100" cy="600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100">
                <a:solidFill>
                  <a:srgbClr val="757070"/>
                </a:solidFill>
              </a:rPr>
              <a:t>Training Details: </a:t>
            </a:r>
            <a:r>
              <a:rPr lang="en-US" sz="1100">
                <a:solidFill>
                  <a:srgbClr val="757070"/>
                </a:solidFill>
              </a:rPr>
              <a:t>3</a:t>
            </a:r>
            <a:r>
              <a:rPr lang="en-US" sz="1100">
                <a:solidFill>
                  <a:srgbClr val="757070"/>
                </a:solidFill>
              </a:rPr>
              <a:t> layers, 50 epochs, 32 batch size, adam optimizer</a:t>
            </a:r>
            <a:endParaRPr sz="1100">
              <a:solidFill>
                <a:srgbClr val="757070"/>
              </a:solidFill>
            </a:endParaRPr>
          </a:p>
          <a:p>
            <a:pPr indent="0" lvl="0" marL="0" rtl="0" algn="l">
              <a:spcBef>
                <a:spcPts val="0"/>
              </a:spcBef>
              <a:spcAft>
                <a:spcPts val="0"/>
              </a:spcAft>
              <a:buNone/>
            </a:pPr>
            <a:r>
              <a:rPr b="1" lang="en-US" sz="1100">
                <a:solidFill>
                  <a:srgbClr val="757070"/>
                </a:solidFill>
              </a:rPr>
              <a:t>Results: </a:t>
            </a:r>
            <a:r>
              <a:rPr lang="en-US" sz="1100">
                <a:solidFill>
                  <a:srgbClr val="757070"/>
                </a:solidFill>
              </a:rPr>
              <a:t>83.46% validation accuracy and 80.89% training accuracy</a:t>
            </a:r>
            <a:endParaRPr sz="1100">
              <a:solidFill>
                <a:srgbClr val="757070"/>
              </a:solidFill>
            </a:endParaRPr>
          </a:p>
          <a:p>
            <a:pPr indent="0" lvl="0" marL="0" rtl="0" algn="l">
              <a:spcBef>
                <a:spcPts val="0"/>
              </a:spcBef>
              <a:spcAft>
                <a:spcPts val="0"/>
              </a:spcAft>
              <a:buNone/>
            </a:pPr>
            <a:r>
              <a:rPr b="1" lang="en-US" sz="1100">
                <a:solidFill>
                  <a:srgbClr val="757070"/>
                </a:solidFill>
              </a:rPr>
              <a:t>Training Time: </a:t>
            </a:r>
            <a:r>
              <a:rPr lang="en-US" sz="1100">
                <a:solidFill>
                  <a:srgbClr val="757070"/>
                </a:solidFill>
              </a:rPr>
              <a:t>51min 24s</a:t>
            </a:r>
            <a:endParaRPr sz="1100">
              <a:solidFill>
                <a:srgbClr val="757070"/>
              </a:solidFill>
            </a:endParaRPr>
          </a:p>
        </p:txBody>
      </p:sp>
      <p:pic>
        <p:nvPicPr>
          <p:cNvPr id="418" name="Google Shape;418;g1023039b140_0_0"/>
          <p:cNvPicPr preferRelativeResize="0"/>
          <p:nvPr/>
        </p:nvPicPr>
        <p:blipFill>
          <a:blip r:embed="rId3">
            <a:alphaModFix/>
          </a:blip>
          <a:stretch>
            <a:fillRect/>
          </a:stretch>
        </p:blipFill>
        <p:spPr>
          <a:xfrm>
            <a:off x="203000" y="1647988"/>
            <a:ext cx="5273526" cy="1873125"/>
          </a:xfrm>
          <a:prstGeom prst="rect">
            <a:avLst/>
          </a:prstGeom>
          <a:noFill/>
          <a:ln>
            <a:noFill/>
          </a:ln>
        </p:spPr>
      </p:pic>
      <p:sp>
        <p:nvSpPr>
          <p:cNvPr id="419" name="Google Shape;419;g1023039b140_0_0"/>
          <p:cNvSpPr txBox="1"/>
          <p:nvPr/>
        </p:nvSpPr>
        <p:spPr>
          <a:xfrm>
            <a:off x="308800" y="3774213"/>
            <a:ext cx="6491100" cy="600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100">
                <a:solidFill>
                  <a:srgbClr val="757070"/>
                </a:solidFill>
              </a:rPr>
              <a:t>Training Details: </a:t>
            </a:r>
            <a:r>
              <a:rPr lang="en-US" sz="1100">
                <a:solidFill>
                  <a:srgbClr val="757070"/>
                </a:solidFill>
              </a:rPr>
              <a:t>3 layers, 100 epochs, 64 batch size, adam optimizer</a:t>
            </a:r>
            <a:endParaRPr sz="1100">
              <a:solidFill>
                <a:srgbClr val="757070"/>
              </a:solidFill>
            </a:endParaRPr>
          </a:p>
          <a:p>
            <a:pPr indent="0" lvl="0" marL="0" rtl="0" algn="l">
              <a:spcBef>
                <a:spcPts val="0"/>
              </a:spcBef>
              <a:spcAft>
                <a:spcPts val="0"/>
              </a:spcAft>
              <a:buNone/>
            </a:pPr>
            <a:r>
              <a:rPr b="1" lang="en-US" sz="1100">
                <a:solidFill>
                  <a:srgbClr val="757070"/>
                </a:solidFill>
              </a:rPr>
              <a:t>Results: </a:t>
            </a:r>
            <a:r>
              <a:rPr lang="en-US" sz="1100">
                <a:solidFill>
                  <a:srgbClr val="757070"/>
                </a:solidFill>
              </a:rPr>
              <a:t>84.49</a:t>
            </a:r>
            <a:r>
              <a:rPr lang="en-US" sz="1100">
                <a:solidFill>
                  <a:srgbClr val="757070"/>
                </a:solidFill>
              </a:rPr>
              <a:t>% validation accuracy and </a:t>
            </a:r>
            <a:r>
              <a:rPr lang="en-US" sz="1100">
                <a:solidFill>
                  <a:srgbClr val="757070"/>
                </a:solidFill>
              </a:rPr>
              <a:t>82.20</a:t>
            </a:r>
            <a:r>
              <a:rPr lang="en-US" sz="1100">
                <a:solidFill>
                  <a:srgbClr val="757070"/>
                </a:solidFill>
              </a:rPr>
              <a:t>% training accuracy</a:t>
            </a:r>
            <a:endParaRPr sz="1100">
              <a:solidFill>
                <a:srgbClr val="757070"/>
              </a:solidFill>
            </a:endParaRPr>
          </a:p>
          <a:p>
            <a:pPr indent="0" lvl="0" marL="0" rtl="0" algn="l">
              <a:spcBef>
                <a:spcPts val="0"/>
              </a:spcBef>
              <a:spcAft>
                <a:spcPts val="0"/>
              </a:spcAft>
              <a:buNone/>
            </a:pPr>
            <a:r>
              <a:rPr b="1" lang="en-US" sz="1100">
                <a:solidFill>
                  <a:srgbClr val="757070"/>
                </a:solidFill>
              </a:rPr>
              <a:t>Training Time: </a:t>
            </a:r>
            <a:r>
              <a:rPr lang="en-US" sz="1100">
                <a:solidFill>
                  <a:srgbClr val="757070"/>
                </a:solidFill>
              </a:rPr>
              <a:t>1h 16</a:t>
            </a:r>
            <a:r>
              <a:rPr lang="en-US" sz="1100">
                <a:solidFill>
                  <a:srgbClr val="757070"/>
                </a:solidFill>
              </a:rPr>
              <a:t>min 45s</a:t>
            </a:r>
            <a:endParaRPr sz="1100">
              <a:solidFill>
                <a:srgbClr val="757070"/>
              </a:solidFill>
            </a:endParaRPr>
          </a:p>
        </p:txBody>
      </p:sp>
      <p:pic>
        <p:nvPicPr>
          <p:cNvPr id="420" name="Google Shape;420;g1023039b140_0_0"/>
          <p:cNvPicPr preferRelativeResize="0"/>
          <p:nvPr/>
        </p:nvPicPr>
        <p:blipFill>
          <a:blip r:embed="rId4">
            <a:alphaModFix/>
          </a:blip>
          <a:stretch>
            <a:fillRect/>
          </a:stretch>
        </p:blipFill>
        <p:spPr>
          <a:xfrm>
            <a:off x="308863" y="4420875"/>
            <a:ext cx="5167661" cy="1774466"/>
          </a:xfrm>
          <a:prstGeom prst="rect">
            <a:avLst/>
          </a:prstGeom>
          <a:noFill/>
          <a:ln>
            <a:noFill/>
          </a:ln>
        </p:spPr>
      </p:pic>
      <p:sp>
        <p:nvSpPr>
          <p:cNvPr id="421" name="Google Shape;421;g1023039b140_0_0"/>
          <p:cNvSpPr txBox="1"/>
          <p:nvPr/>
        </p:nvSpPr>
        <p:spPr>
          <a:xfrm>
            <a:off x="6240725" y="1047713"/>
            <a:ext cx="6491100" cy="600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100">
                <a:solidFill>
                  <a:srgbClr val="757070"/>
                </a:solidFill>
              </a:rPr>
              <a:t>Training Details: </a:t>
            </a:r>
            <a:r>
              <a:rPr lang="en-US" sz="1100">
                <a:solidFill>
                  <a:srgbClr val="757070"/>
                </a:solidFill>
              </a:rPr>
              <a:t>3 layers, 150 epochs, 100 batch size, adam optimizer</a:t>
            </a:r>
            <a:endParaRPr sz="1100">
              <a:solidFill>
                <a:srgbClr val="757070"/>
              </a:solidFill>
            </a:endParaRPr>
          </a:p>
          <a:p>
            <a:pPr indent="0" lvl="0" marL="0" rtl="0" algn="l">
              <a:spcBef>
                <a:spcPts val="0"/>
              </a:spcBef>
              <a:spcAft>
                <a:spcPts val="0"/>
              </a:spcAft>
              <a:buNone/>
            </a:pPr>
            <a:r>
              <a:rPr b="1" lang="en-US" sz="1100">
                <a:solidFill>
                  <a:srgbClr val="757070"/>
                </a:solidFill>
              </a:rPr>
              <a:t>Results: </a:t>
            </a:r>
            <a:r>
              <a:rPr lang="en-US" sz="1100">
                <a:solidFill>
                  <a:srgbClr val="757070"/>
                </a:solidFill>
              </a:rPr>
              <a:t>82.39% validation accuracy and 81.37% training accuracy</a:t>
            </a:r>
            <a:endParaRPr sz="1100">
              <a:solidFill>
                <a:srgbClr val="757070"/>
              </a:solidFill>
            </a:endParaRPr>
          </a:p>
          <a:p>
            <a:pPr indent="0" lvl="0" marL="0" rtl="0" algn="l">
              <a:spcBef>
                <a:spcPts val="0"/>
              </a:spcBef>
              <a:spcAft>
                <a:spcPts val="0"/>
              </a:spcAft>
              <a:buNone/>
            </a:pPr>
            <a:r>
              <a:rPr b="1" lang="en-US" sz="1100">
                <a:solidFill>
                  <a:srgbClr val="757070"/>
                </a:solidFill>
              </a:rPr>
              <a:t>Training Time: </a:t>
            </a:r>
            <a:r>
              <a:rPr lang="en-US" sz="1100">
                <a:solidFill>
                  <a:srgbClr val="757070"/>
                </a:solidFill>
              </a:rPr>
              <a:t>1h 10min 35s</a:t>
            </a:r>
            <a:endParaRPr sz="1100">
              <a:solidFill>
                <a:srgbClr val="757070"/>
              </a:solidFill>
            </a:endParaRPr>
          </a:p>
        </p:txBody>
      </p:sp>
      <p:pic>
        <p:nvPicPr>
          <p:cNvPr id="422" name="Google Shape;422;g1023039b140_0_0"/>
          <p:cNvPicPr preferRelativeResize="0"/>
          <p:nvPr/>
        </p:nvPicPr>
        <p:blipFill>
          <a:blip r:embed="rId5">
            <a:alphaModFix/>
          </a:blip>
          <a:stretch>
            <a:fillRect/>
          </a:stretch>
        </p:blipFill>
        <p:spPr>
          <a:xfrm>
            <a:off x="6240725" y="1648000"/>
            <a:ext cx="5387700" cy="1873125"/>
          </a:xfrm>
          <a:prstGeom prst="rect">
            <a:avLst/>
          </a:prstGeom>
          <a:noFill/>
          <a:ln>
            <a:noFill/>
          </a:ln>
        </p:spPr>
      </p:pic>
      <p:sp>
        <p:nvSpPr>
          <p:cNvPr id="423" name="Google Shape;423;g1023039b140_0_0"/>
          <p:cNvSpPr txBox="1"/>
          <p:nvPr/>
        </p:nvSpPr>
        <p:spPr>
          <a:xfrm>
            <a:off x="6324050" y="3721950"/>
            <a:ext cx="5387700" cy="600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100">
                <a:solidFill>
                  <a:srgbClr val="757070"/>
                </a:solidFill>
              </a:rPr>
              <a:t>Training Details: </a:t>
            </a:r>
            <a:r>
              <a:rPr lang="en-US" sz="1100">
                <a:solidFill>
                  <a:srgbClr val="757070"/>
                </a:solidFill>
              </a:rPr>
              <a:t>3 layers, </a:t>
            </a:r>
            <a:r>
              <a:rPr lang="en-US" sz="1100">
                <a:solidFill>
                  <a:srgbClr val="757070"/>
                </a:solidFill>
              </a:rPr>
              <a:t>200 </a:t>
            </a:r>
            <a:r>
              <a:rPr lang="en-US" sz="1100">
                <a:solidFill>
                  <a:srgbClr val="757070"/>
                </a:solidFill>
              </a:rPr>
              <a:t>epochs, 128 batch size, adam optimizer</a:t>
            </a:r>
            <a:endParaRPr sz="1100">
              <a:solidFill>
                <a:srgbClr val="757070"/>
              </a:solidFill>
            </a:endParaRPr>
          </a:p>
          <a:p>
            <a:pPr indent="0" lvl="0" marL="0" rtl="0" algn="l">
              <a:spcBef>
                <a:spcPts val="0"/>
              </a:spcBef>
              <a:spcAft>
                <a:spcPts val="0"/>
              </a:spcAft>
              <a:buNone/>
            </a:pPr>
            <a:r>
              <a:rPr b="1" lang="en-US" sz="1100">
                <a:solidFill>
                  <a:srgbClr val="757070"/>
                </a:solidFill>
              </a:rPr>
              <a:t>Results: </a:t>
            </a:r>
            <a:r>
              <a:rPr lang="en-US" sz="1100">
                <a:solidFill>
                  <a:srgbClr val="757070"/>
                </a:solidFill>
              </a:rPr>
              <a:t>85.62</a:t>
            </a:r>
            <a:r>
              <a:rPr lang="en-US" sz="1100">
                <a:solidFill>
                  <a:srgbClr val="757070"/>
                </a:solidFill>
              </a:rPr>
              <a:t>% validation accuracy and </a:t>
            </a:r>
            <a:r>
              <a:rPr lang="en-US" sz="1100">
                <a:solidFill>
                  <a:srgbClr val="757070"/>
                </a:solidFill>
              </a:rPr>
              <a:t>82.55</a:t>
            </a:r>
            <a:r>
              <a:rPr lang="en-US" sz="1100">
                <a:solidFill>
                  <a:srgbClr val="757070"/>
                </a:solidFill>
              </a:rPr>
              <a:t>% training accuracy</a:t>
            </a:r>
            <a:endParaRPr sz="1100">
              <a:solidFill>
                <a:srgbClr val="757070"/>
              </a:solidFill>
            </a:endParaRPr>
          </a:p>
          <a:p>
            <a:pPr indent="0" lvl="0" marL="0" rtl="0" algn="l">
              <a:spcBef>
                <a:spcPts val="0"/>
              </a:spcBef>
              <a:spcAft>
                <a:spcPts val="0"/>
              </a:spcAft>
              <a:buNone/>
            </a:pPr>
            <a:r>
              <a:rPr b="1" lang="en-US" sz="1100">
                <a:solidFill>
                  <a:srgbClr val="757070"/>
                </a:solidFill>
              </a:rPr>
              <a:t>Training Time: </a:t>
            </a:r>
            <a:r>
              <a:rPr lang="en-US" sz="1100">
                <a:solidFill>
                  <a:srgbClr val="757070"/>
                </a:solidFill>
              </a:rPr>
              <a:t>1h 6min 43s</a:t>
            </a:r>
            <a:endParaRPr sz="1100">
              <a:solidFill>
                <a:srgbClr val="757070"/>
              </a:solidFill>
            </a:endParaRPr>
          </a:p>
        </p:txBody>
      </p:sp>
      <p:pic>
        <p:nvPicPr>
          <p:cNvPr id="424" name="Google Shape;424;g1023039b140_0_0"/>
          <p:cNvPicPr preferRelativeResize="0"/>
          <p:nvPr/>
        </p:nvPicPr>
        <p:blipFill>
          <a:blip r:embed="rId6">
            <a:alphaModFix/>
          </a:blip>
          <a:stretch>
            <a:fillRect/>
          </a:stretch>
        </p:blipFill>
        <p:spPr>
          <a:xfrm>
            <a:off x="6240725" y="4389425"/>
            <a:ext cx="5387699" cy="1837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428" name="Shape 428"/>
        <p:cNvGrpSpPr/>
        <p:nvPr/>
      </p:nvGrpSpPr>
      <p:grpSpPr>
        <a:xfrm>
          <a:off x="0" y="0"/>
          <a:ext cx="0" cy="0"/>
          <a:chOff x="0" y="0"/>
          <a:chExt cx="0" cy="0"/>
        </a:xfrm>
      </p:grpSpPr>
      <p:cxnSp>
        <p:nvCxnSpPr>
          <p:cNvPr id="429" name="Google Shape;429;g1023039b140_0_92"/>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430" name="Google Shape;430;g1023039b140_0_92"/>
          <p:cNvSpPr txBox="1"/>
          <p:nvPr/>
        </p:nvSpPr>
        <p:spPr>
          <a:xfrm>
            <a:off x="581600" y="276275"/>
            <a:ext cx="113016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How does image classifier trained on cifar10 predicts on random images of plane/cats/cars.</a:t>
            </a:r>
            <a:endParaRPr sz="3200">
              <a:solidFill>
                <a:srgbClr val="646464"/>
              </a:solidFill>
              <a:latin typeface="Arial Black"/>
              <a:ea typeface="Arial Black"/>
              <a:cs typeface="Arial Black"/>
              <a:sym typeface="Arial Black"/>
            </a:endParaRPr>
          </a:p>
          <a:p>
            <a:pPr indent="0" lvl="0" marL="0" marR="0" rtl="0" algn="l">
              <a:spcBef>
                <a:spcPts val="0"/>
              </a:spcBef>
              <a:spcAft>
                <a:spcPts val="0"/>
              </a:spcAft>
              <a:buNone/>
            </a:pPr>
            <a:r>
              <a:t/>
            </a:r>
            <a:endParaRPr sz="3200">
              <a:solidFill>
                <a:srgbClr val="646464"/>
              </a:solidFill>
              <a:latin typeface="Arial Black"/>
              <a:ea typeface="Arial Black"/>
              <a:cs typeface="Arial Black"/>
              <a:sym typeface="Arial Black"/>
            </a:endParaRPr>
          </a:p>
        </p:txBody>
      </p:sp>
      <p:sp>
        <p:nvSpPr>
          <p:cNvPr id="431" name="Google Shape;431;g1023039b140_0_92"/>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16</a:t>
            </a:r>
            <a:endParaRPr/>
          </a:p>
        </p:txBody>
      </p:sp>
      <p:sp>
        <p:nvSpPr>
          <p:cNvPr id="432" name="Google Shape;432;g1023039b140_0_92"/>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433" name="Google Shape;433;g1023039b140_0_92"/>
          <p:cNvPicPr preferRelativeResize="0"/>
          <p:nvPr/>
        </p:nvPicPr>
        <p:blipFill>
          <a:blip r:embed="rId3">
            <a:alphaModFix/>
          </a:blip>
          <a:stretch>
            <a:fillRect/>
          </a:stretch>
        </p:blipFill>
        <p:spPr>
          <a:xfrm>
            <a:off x="216400" y="1846175"/>
            <a:ext cx="2503861" cy="1692901"/>
          </a:xfrm>
          <a:prstGeom prst="rect">
            <a:avLst/>
          </a:prstGeom>
          <a:noFill/>
          <a:ln>
            <a:noFill/>
          </a:ln>
        </p:spPr>
      </p:pic>
      <p:pic>
        <p:nvPicPr>
          <p:cNvPr id="434" name="Google Shape;434;g1023039b140_0_92"/>
          <p:cNvPicPr preferRelativeResize="0"/>
          <p:nvPr/>
        </p:nvPicPr>
        <p:blipFill>
          <a:blip r:embed="rId4">
            <a:alphaModFix/>
          </a:blip>
          <a:stretch>
            <a:fillRect/>
          </a:stretch>
        </p:blipFill>
        <p:spPr>
          <a:xfrm>
            <a:off x="2696315" y="1846176"/>
            <a:ext cx="2807160" cy="1692901"/>
          </a:xfrm>
          <a:prstGeom prst="rect">
            <a:avLst/>
          </a:prstGeom>
          <a:noFill/>
          <a:ln>
            <a:noFill/>
          </a:ln>
        </p:spPr>
      </p:pic>
      <p:pic>
        <p:nvPicPr>
          <p:cNvPr id="435" name="Google Shape;435;g1023039b140_0_92"/>
          <p:cNvPicPr preferRelativeResize="0"/>
          <p:nvPr/>
        </p:nvPicPr>
        <p:blipFill>
          <a:blip r:embed="rId5">
            <a:alphaModFix/>
          </a:blip>
          <a:stretch>
            <a:fillRect/>
          </a:stretch>
        </p:blipFill>
        <p:spPr>
          <a:xfrm>
            <a:off x="216400" y="4009104"/>
            <a:ext cx="2639534" cy="1792996"/>
          </a:xfrm>
          <a:prstGeom prst="rect">
            <a:avLst/>
          </a:prstGeom>
          <a:noFill/>
          <a:ln>
            <a:noFill/>
          </a:ln>
        </p:spPr>
      </p:pic>
      <p:pic>
        <p:nvPicPr>
          <p:cNvPr id="436" name="Google Shape;436;g1023039b140_0_92"/>
          <p:cNvPicPr preferRelativeResize="0"/>
          <p:nvPr/>
        </p:nvPicPr>
        <p:blipFill>
          <a:blip r:embed="rId6">
            <a:alphaModFix/>
          </a:blip>
          <a:stretch>
            <a:fillRect/>
          </a:stretch>
        </p:blipFill>
        <p:spPr>
          <a:xfrm>
            <a:off x="2855934" y="4009104"/>
            <a:ext cx="2639535" cy="1792996"/>
          </a:xfrm>
          <a:prstGeom prst="rect">
            <a:avLst/>
          </a:prstGeom>
          <a:noFill/>
          <a:ln>
            <a:noFill/>
          </a:ln>
        </p:spPr>
      </p:pic>
      <p:pic>
        <p:nvPicPr>
          <p:cNvPr id="437" name="Google Shape;437;g1023039b140_0_92"/>
          <p:cNvPicPr preferRelativeResize="0"/>
          <p:nvPr/>
        </p:nvPicPr>
        <p:blipFill rotWithShape="1">
          <a:blip r:embed="rId7">
            <a:alphaModFix/>
          </a:blip>
          <a:srcRect b="56659" l="0" r="44059" t="0"/>
          <a:stretch/>
        </p:blipFill>
        <p:spPr>
          <a:xfrm>
            <a:off x="5686350" y="1846175"/>
            <a:ext cx="2807151" cy="1793000"/>
          </a:xfrm>
          <a:prstGeom prst="rect">
            <a:avLst/>
          </a:prstGeom>
          <a:noFill/>
          <a:ln>
            <a:noFill/>
          </a:ln>
        </p:spPr>
      </p:pic>
      <p:pic>
        <p:nvPicPr>
          <p:cNvPr id="438" name="Google Shape;438;g1023039b140_0_92"/>
          <p:cNvPicPr preferRelativeResize="0"/>
          <p:nvPr/>
        </p:nvPicPr>
        <p:blipFill rotWithShape="1">
          <a:blip r:embed="rId7">
            <a:alphaModFix/>
          </a:blip>
          <a:srcRect b="0" l="0" r="0" t="42538"/>
          <a:stretch/>
        </p:blipFill>
        <p:spPr>
          <a:xfrm>
            <a:off x="8415650" y="1846175"/>
            <a:ext cx="3604526" cy="1793000"/>
          </a:xfrm>
          <a:prstGeom prst="rect">
            <a:avLst/>
          </a:prstGeom>
          <a:noFill/>
          <a:ln>
            <a:noFill/>
          </a:ln>
        </p:spPr>
      </p:pic>
      <p:pic>
        <p:nvPicPr>
          <p:cNvPr id="439" name="Google Shape;439;g1023039b140_0_92"/>
          <p:cNvPicPr preferRelativeResize="0"/>
          <p:nvPr/>
        </p:nvPicPr>
        <p:blipFill>
          <a:blip r:embed="rId8">
            <a:alphaModFix/>
          </a:blip>
          <a:stretch>
            <a:fillRect/>
          </a:stretch>
        </p:blipFill>
        <p:spPr>
          <a:xfrm>
            <a:off x="5733198" y="4009100"/>
            <a:ext cx="2760300" cy="1859696"/>
          </a:xfrm>
          <a:prstGeom prst="rect">
            <a:avLst/>
          </a:prstGeom>
          <a:noFill/>
          <a:ln>
            <a:noFill/>
          </a:ln>
        </p:spPr>
      </p:pic>
      <p:pic>
        <p:nvPicPr>
          <p:cNvPr id="440" name="Google Shape;440;g1023039b140_0_92"/>
          <p:cNvPicPr preferRelativeResize="0"/>
          <p:nvPr/>
        </p:nvPicPr>
        <p:blipFill>
          <a:blip r:embed="rId9">
            <a:alphaModFix/>
          </a:blip>
          <a:stretch>
            <a:fillRect/>
          </a:stretch>
        </p:blipFill>
        <p:spPr>
          <a:xfrm>
            <a:off x="8493500" y="4009100"/>
            <a:ext cx="3526675" cy="1859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00" scaled="0"/>
        </a:gradFill>
      </p:bgPr>
    </p:bg>
    <p:spTree>
      <p:nvGrpSpPr>
        <p:cNvPr id="96" name="Shape 96"/>
        <p:cNvGrpSpPr/>
        <p:nvPr/>
      </p:nvGrpSpPr>
      <p:grpSpPr>
        <a:xfrm>
          <a:off x="0" y="0"/>
          <a:ext cx="0" cy="0"/>
          <a:chOff x="0" y="0"/>
          <a:chExt cx="0" cy="0"/>
        </a:xfrm>
      </p:grpSpPr>
      <p:sp>
        <p:nvSpPr>
          <p:cNvPr id="97" name="Google Shape;97;p2"/>
          <p:cNvSpPr txBox="1"/>
          <p:nvPr/>
        </p:nvSpPr>
        <p:spPr>
          <a:xfrm>
            <a:off x="308810" y="6288070"/>
            <a:ext cx="1977190" cy="50164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2</a:t>
            </a:r>
            <a:endParaRPr/>
          </a:p>
        </p:txBody>
      </p:sp>
      <p:cxnSp>
        <p:nvCxnSpPr>
          <p:cNvPr id="98" name="Google Shape;98;p2"/>
          <p:cNvCxnSpPr/>
          <p:nvPr/>
        </p:nvCxnSpPr>
        <p:spPr>
          <a:xfrm>
            <a:off x="308810" y="6272129"/>
            <a:ext cx="11574379" cy="0"/>
          </a:xfrm>
          <a:prstGeom prst="straightConnector1">
            <a:avLst/>
          </a:prstGeom>
          <a:noFill/>
          <a:ln cap="flat" cmpd="sng" w="19050">
            <a:solidFill>
              <a:srgbClr val="BFBFBF"/>
            </a:solidFill>
            <a:prstDash val="solid"/>
            <a:miter lim="800000"/>
            <a:headEnd len="sm" w="sm" type="none"/>
            <a:tailEnd len="sm" w="sm" type="none"/>
          </a:ln>
        </p:spPr>
      </p:cxnSp>
      <p:sp>
        <p:nvSpPr>
          <p:cNvPr id="99" name="Google Shape;99;p2"/>
          <p:cNvSpPr txBox="1"/>
          <p:nvPr/>
        </p:nvSpPr>
        <p:spPr>
          <a:xfrm>
            <a:off x="10118558" y="6288088"/>
            <a:ext cx="1764631" cy="501647"/>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100" name="Google Shape;100;p2"/>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Agenda</a:t>
            </a:r>
            <a:endParaRPr/>
          </a:p>
        </p:txBody>
      </p:sp>
      <p:sp>
        <p:nvSpPr>
          <p:cNvPr id="101" name="Google Shape;101;p2"/>
          <p:cNvSpPr txBox="1"/>
          <p:nvPr/>
        </p:nvSpPr>
        <p:spPr>
          <a:xfrm>
            <a:off x="613600" y="1113150"/>
            <a:ext cx="10141800" cy="557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Convolutional Neural Networks in Pytorch</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rPr>
              <a:t>Multi-layer CNN architectures, experiments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Regularization Techniques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Data Augmentation</a:t>
            </a:r>
            <a:endParaRPr sz="2000">
              <a:solidFill>
                <a:srgbClr val="757070"/>
              </a:solidFill>
            </a:endParaRPr>
          </a:p>
          <a:p>
            <a:pPr indent="0" lvl="0" marL="0" marR="0" rtl="0" algn="l">
              <a:spcBef>
                <a:spcPts val="0"/>
              </a:spcBef>
              <a:spcAft>
                <a:spcPts val="0"/>
              </a:spcAft>
              <a:buNone/>
            </a:pPr>
            <a:r>
              <a:t/>
            </a:r>
            <a:endParaRPr sz="2000">
              <a:solidFill>
                <a:srgbClr val="757070"/>
              </a:solidFill>
            </a:endParaRPr>
          </a:p>
          <a:p>
            <a:pPr indent="0" lvl="0" marL="0" rtl="0" algn="l">
              <a:spcBef>
                <a:spcPts val="0"/>
              </a:spcBef>
              <a:spcAft>
                <a:spcPts val="0"/>
              </a:spcAft>
              <a:buClr>
                <a:schemeClr val="dk1"/>
              </a:buClr>
              <a:buFont typeface="Arial"/>
              <a:buNone/>
            </a:pPr>
            <a:r>
              <a:rPr b="1" lang="en-US" sz="2400">
                <a:solidFill>
                  <a:srgbClr val="646464"/>
                </a:solidFill>
              </a:rPr>
              <a:t>Convolutional Neural Networks in Keras</a:t>
            </a:r>
            <a:endParaRPr>
              <a:solidFill>
                <a:schemeClr val="dk1"/>
              </a:solidFill>
            </a:endParaRPr>
          </a:p>
          <a:p>
            <a:pPr indent="-285750" lvl="0" marL="285750" rtl="0" algn="l">
              <a:spcBef>
                <a:spcPts val="0"/>
              </a:spcBef>
              <a:spcAft>
                <a:spcPts val="0"/>
              </a:spcAft>
              <a:buClr>
                <a:srgbClr val="757070"/>
              </a:buClr>
              <a:buSzPts val="2000"/>
              <a:buChar char="•"/>
            </a:pPr>
            <a:r>
              <a:rPr lang="en-US" sz="2000">
                <a:solidFill>
                  <a:srgbClr val="757070"/>
                </a:solidFill>
              </a:rPr>
              <a:t>Additional Neural Network Experiments</a:t>
            </a:r>
            <a:endParaRPr sz="2000">
              <a:solidFill>
                <a:srgbClr val="757070"/>
              </a:solidFill>
            </a:endParaRPr>
          </a:p>
          <a:p>
            <a:pPr indent="0" lvl="0" marL="0" marR="0" rtl="0" algn="l">
              <a:spcBef>
                <a:spcPts val="0"/>
              </a:spcBef>
              <a:spcAft>
                <a:spcPts val="0"/>
              </a:spcAft>
              <a:buNone/>
            </a:pPr>
            <a:r>
              <a:t/>
            </a:r>
            <a:endParaRPr sz="2000">
              <a:solidFill>
                <a:srgbClr val="757070"/>
              </a:solidFill>
            </a:endParaRPr>
          </a:p>
          <a:p>
            <a:pPr indent="0" lvl="0" marL="0" rtl="0" algn="l">
              <a:spcBef>
                <a:spcPts val="0"/>
              </a:spcBef>
              <a:spcAft>
                <a:spcPts val="0"/>
              </a:spcAft>
              <a:buClr>
                <a:schemeClr val="dk1"/>
              </a:buClr>
              <a:buFont typeface="Arial"/>
              <a:buNone/>
            </a:pPr>
            <a:r>
              <a:rPr b="1" lang="en-US" sz="2400">
                <a:solidFill>
                  <a:srgbClr val="646464"/>
                </a:solidFill>
              </a:rPr>
              <a:t>Support Vector Machines</a:t>
            </a:r>
            <a:endParaRPr>
              <a:solidFill>
                <a:schemeClr val="dk1"/>
              </a:solidFill>
            </a:endParaRPr>
          </a:p>
          <a:p>
            <a:pPr indent="-285750" lvl="0" marL="285750" rtl="0" algn="l">
              <a:spcBef>
                <a:spcPts val="0"/>
              </a:spcBef>
              <a:spcAft>
                <a:spcPts val="0"/>
              </a:spcAft>
              <a:buClr>
                <a:srgbClr val="757070"/>
              </a:buClr>
              <a:buSzPts val="2000"/>
              <a:buChar char="•"/>
            </a:pPr>
            <a:r>
              <a:rPr lang="en-US" sz="2000">
                <a:solidFill>
                  <a:srgbClr val="757070"/>
                </a:solidFill>
              </a:rPr>
              <a:t>Performance on Cifar10</a:t>
            </a:r>
            <a:endParaRPr sz="2000">
              <a:solidFill>
                <a:srgbClr val="757070"/>
              </a:solidFill>
            </a:endParaRPr>
          </a:p>
          <a:p>
            <a:pPr indent="-285750" lvl="0" marL="285750" rtl="0" algn="l">
              <a:spcBef>
                <a:spcPts val="0"/>
              </a:spcBef>
              <a:spcAft>
                <a:spcPts val="0"/>
              </a:spcAft>
              <a:buClr>
                <a:srgbClr val="757070"/>
              </a:buClr>
              <a:buSzPts val="2000"/>
              <a:buChar char="•"/>
            </a:pPr>
            <a:r>
              <a:rPr lang="en-US" sz="2000">
                <a:solidFill>
                  <a:srgbClr val="757070"/>
                </a:solidFill>
              </a:rPr>
              <a:t>Comparison with Neural Networks</a:t>
            </a:r>
            <a:br>
              <a:rPr lang="en-US" sz="2000">
                <a:solidFill>
                  <a:srgbClr val="757070"/>
                </a:solidFill>
              </a:rPr>
            </a:br>
            <a:endParaRPr sz="2000">
              <a:solidFill>
                <a:srgbClr val="757070"/>
              </a:solidFill>
            </a:endParaRPr>
          </a:p>
          <a:p>
            <a:pPr indent="0" lvl="0" marL="0" rtl="0" algn="l">
              <a:spcBef>
                <a:spcPts val="0"/>
              </a:spcBef>
              <a:spcAft>
                <a:spcPts val="0"/>
              </a:spcAft>
              <a:buNone/>
            </a:pPr>
            <a:r>
              <a:rPr b="1" lang="en-US" sz="2400">
                <a:solidFill>
                  <a:srgbClr val="646464"/>
                </a:solidFill>
              </a:rPr>
              <a:t>Conclusions</a:t>
            </a:r>
            <a:endParaRPr>
              <a:solidFill>
                <a:schemeClr val="dk1"/>
              </a:solidFill>
            </a:endParaRPr>
          </a:p>
          <a:p>
            <a:pPr indent="-355600" lvl="0" marL="457200" rtl="0" algn="l">
              <a:spcBef>
                <a:spcPts val="0"/>
              </a:spcBef>
              <a:spcAft>
                <a:spcPts val="0"/>
              </a:spcAft>
              <a:buClr>
                <a:srgbClr val="757070"/>
              </a:buClr>
              <a:buSzPts val="2000"/>
              <a:buChar char="•"/>
            </a:pPr>
            <a:r>
              <a:rPr lang="en-US" sz="2000">
                <a:solidFill>
                  <a:srgbClr val="757070"/>
                </a:solidFill>
              </a:rPr>
              <a:t>Best performing model</a:t>
            </a:r>
            <a:endParaRPr sz="2000">
              <a:solidFill>
                <a:srgbClr val="757070"/>
              </a:solidFill>
            </a:endParaRPr>
          </a:p>
          <a:p>
            <a:pPr indent="-355600" lvl="0" marL="457200" rtl="0" algn="l">
              <a:spcBef>
                <a:spcPts val="0"/>
              </a:spcBef>
              <a:spcAft>
                <a:spcPts val="0"/>
              </a:spcAft>
              <a:buClr>
                <a:srgbClr val="757070"/>
              </a:buClr>
              <a:buSzPts val="2000"/>
              <a:buChar char="•"/>
            </a:pPr>
            <a:r>
              <a:rPr lang="en-US" sz="2000">
                <a:solidFill>
                  <a:srgbClr val="757070"/>
                </a:solidFill>
              </a:rPr>
              <a:t>Comparing results between CNNs and SVMs</a:t>
            </a:r>
            <a:endParaRPr sz="2000">
              <a:solidFill>
                <a:srgbClr val="757070"/>
              </a:solidFill>
            </a:endParaRPr>
          </a:p>
          <a:p>
            <a:pPr indent="0" lvl="0" marL="0" marR="0" rtl="0" algn="l">
              <a:spcBef>
                <a:spcPts val="0"/>
              </a:spcBef>
              <a:spcAft>
                <a:spcPts val="0"/>
              </a:spcAft>
              <a:buNone/>
            </a:pPr>
            <a:r>
              <a:t/>
            </a:r>
            <a:endParaRPr sz="2000">
              <a:solidFill>
                <a:srgbClr val="757070"/>
              </a:solidFill>
            </a:endParaRPr>
          </a:p>
          <a:p>
            <a:pPr indent="0" lvl="0" marL="0" marR="0" rtl="0" algn="l">
              <a:spcBef>
                <a:spcPts val="0"/>
              </a:spcBef>
              <a:spcAft>
                <a:spcPts val="0"/>
              </a:spcAft>
              <a:buNone/>
            </a:pPr>
            <a:r>
              <a:t/>
            </a:r>
            <a:endParaRPr sz="2000">
              <a:solidFill>
                <a:srgbClr val="75707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444" name="Shape 444"/>
        <p:cNvGrpSpPr/>
        <p:nvPr/>
      </p:nvGrpSpPr>
      <p:grpSpPr>
        <a:xfrm>
          <a:off x="0" y="0"/>
          <a:ext cx="0" cy="0"/>
          <a:chOff x="0" y="0"/>
          <a:chExt cx="0" cy="0"/>
        </a:xfrm>
      </p:grpSpPr>
      <p:cxnSp>
        <p:nvCxnSpPr>
          <p:cNvPr id="445" name="Google Shape;445;g1023039b140_0_48"/>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446" name="Google Shape;446;g1023039b140_0_48"/>
          <p:cNvSpPr txBox="1"/>
          <p:nvPr/>
        </p:nvSpPr>
        <p:spPr>
          <a:xfrm>
            <a:off x="613611" y="441520"/>
            <a:ext cx="104676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What does it predict when you give the image classifier an object that is not one of the 10 classes?</a:t>
            </a:r>
            <a:endParaRPr sz="3200">
              <a:solidFill>
                <a:srgbClr val="646464"/>
              </a:solidFill>
              <a:latin typeface="Arial Black"/>
              <a:ea typeface="Arial Black"/>
              <a:cs typeface="Arial Black"/>
              <a:sym typeface="Arial Black"/>
            </a:endParaRPr>
          </a:p>
        </p:txBody>
      </p:sp>
      <p:sp>
        <p:nvSpPr>
          <p:cNvPr id="447" name="Google Shape;447;g1023039b140_0_48"/>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16</a:t>
            </a:r>
            <a:endParaRPr/>
          </a:p>
        </p:txBody>
      </p:sp>
      <p:sp>
        <p:nvSpPr>
          <p:cNvPr id="448" name="Google Shape;448;g1023039b140_0_48"/>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449" name="Google Shape;449;g1023039b140_0_48"/>
          <p:cNvPicPr preferRelativeResize="0"/>
          <p:nvPr/>
        </p:nvPicPr>
        <p:blipFill>
          <a:blip r:embed="rId3">
            <a:alphaModFix/>
          </a:blip>
          <a:stretch>
            <a:fillRect/>
          </a:stretch>
        </p:blipFill>
        <p:spPr>
          <a:xfrm>
            <a:off x="152400" y="2163820"/>
            <a:ext cx="3838575" cy="2733675"/>
          </a:xfrm>
          <a:prstGeom prst="rect">
            <a:avLst/>
          </a:prstGeom>
          <a:noFill/>
          <a:ln>
            <a:noFill/>
          </a:ln>
        </p:spPr>
      </p:pic>
      <p:pic>
        <p:nvPicPr>
          <p:cNvPr id="450" name="Google Shape;450;g1023039b140_0_48"/>
          <p:cNvPicPr preferRelativeResize="0"/>
          <p:nvPr/>
        </p:nvPicPr>
        <p:blipFill>
          <a:blip r:embed="rId4">
            <a:alphaModFix/>
          </a:blip>
          <a:stretch>
            <a:fillRect/>
          </a:stretch>
        </p:blipFill>
        <p:spPr>
          <a:xfrm>
            <a:off x="4143375" y="2163820"/>
            <a:ext cx="7391400" cy="3648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454" name="Shape 454"/>
        <p:cNvGrpSpPr/>
        <p:nvPr/>
      </p:nvGrpSpPr>
      <p:grpSpPr>
        <a:xfrm>
          <a:off x="0" y="0"/>
          <a:ext cx="0" cy="0"/>
          <a:chOff x="0" y="0"/>
          <a:chExt cx="0" cy="0"/>
        </a:xfrm>
      </p:grpSpPr>
      <p:cxnSp>
        <p:nvCxnSpPr>
          <p:cNvPr id="455" name="Google Shape;455;g1023039b140_0_113"/>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456" name="Google Shape;456;g1023039b140_0_113"/>
          <p:cNvSpPr txBox="1"/>
          <p:nvPr/>
        </p:nvSpPr>
        <p:spPr>
          <a:xfrm>
            <a:off x="613611" y="441520"/>
            <a:ext cx="104676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What does it predict when you give the image classifier an object that is not one of the 10 classes?</a:t>
            </a:r>
            <a:endParaRPr sz="3200">
              <a:solidFill>
                <a:srgbClr val="646464"/>
              </a:solidFill>
              <a:latin typeface="Arial Black"/>
              <a:ea typeface="Arial Black"/>
              <a:cs typeface="Arial Black"/>
              <a:sym typeface="Arial Black"/>
            </a:endParaRPr>
          </a:p>
        </p:txBody>
      </p:sp>
      <p:sp>
        <p:nvSpPr>
          <p:cNvPr id="457" name="Google Shape;457;g1023039b140_0_113"/>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16</a:t>
            </a:r>
            <a:endParaRPr/>
          </a:p>
        </p:txBody>
      </p:sp>
      <p:sp>
        <p:nvSpPr>
          <p:cNvPr id="458" name="Google Shape;458;g1023039b140_0_113"/>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459" name="Google Shape;459;g1023039b140_0_113"/>
          <p:cNvPicPr preferRelativeResize="0"/>
          <p:nvPr/>
        </p:nvPicPr>
        <p:blipFill>
          <a:blip r:embed="rId3">
            <a:alphaModFix/>
          </a:blip>
          <a:stretch>
            <a:fillRect/>
          </a:stretch>
        </p:blipFill>
        <p:spPr>
          <a:xfrm>
            <a:off x="952325" y="2163820"/>
            <a:ext cx="2219325" cy="3038475"/>
          </a:xfrm>
          <a:prstGeom prst="rect">
            <a:avLst/>
          </a:prstGeom>
          <a:noFill/>
          <a:ln>
            <a:noFill/>
          </a:ln>
        </p:spPr>
      </p:pic>
      <p:pic>
        <p:nvPicPr>
          <p:cNvPr id="460" name="Google Shape;460;g1023039b140_0_113"/>
          <p:cNvPicPr preferRelativeResize="0"/>
          <p:nvPr/>
        </p:nvPicPr>
        <p:blipFill>
          <a:blip r:embed="rId4">
            <a:alphaModFix/>
          </a:blip>
          <a:stretch>
            <a:fillRect/>
          </a:stretch>
        </p:blipFill>
        <p:spPr>
          <a:xfrm>
            <a:off x="3171650" y="2163824"/>
            <a:ext cx="7477125" cy="3038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464" name="Shape 464"/>
        <p:cNvGrpSpPr/>
        <p:nvPr/>
      </p:nvGrpSpPr>
      <p:grpSpPr>
        <a:xfrm>
          <a:off x="0" y="0"/>
          <a:ext cx="0" cy="0"/>
          <a:chOff x="0" y="0"/>
          <a:chExt cx="0" cy="0"/>
        </a:xfrm>
      </p:grpSpPr>
      <p:cxnSp>
        <p:nvCxnSpPr>
          <p:cNvPr id="465" name="Google Shape;465;g1023039b140_0_59"/>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466" name="Google Shape;466;g1023039b140_0_59"/>
          <p:cNvSpPr txBox="1"/>
          <p:nvPr/>
        </p:nvSpPr>
        <p:spPr>
          <a:xfrm>
            <a:off x="186725" y="136950"/>
            <a:ext cx="9071100" cy="5694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100">
                <a:solidFill>
                  <a:srgbClr val="646464"/>
                </a:solidFill>
              </a:rPr>
              <a:t>Keras vs Pytorch</a:t>
            </a:r>
            <a:endParaRPr sz="2200">
              <a:solidFill>
                <a:srgbClr val="757070"/>
              </a:solidFill>
            </a:endParaRPr>
          </a:p>
        </p:txBody>
      </p:sp>
      <p:sp>
        <p:nvSpPr>
          <p:cNvPr id="467" name="Google Shape;467;g1023039b140_0_59"/>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17</a:t>
            </a:r>
            <a:endParaRPr/>
          </a:p>
        </p:txBody>
      </p:sp>
      <p:sp>
        <p:nvSpPr>
          <p:cNvPr id="468" name="Google Shape;468;g1023039b140_0_59"/>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469" name="Google Shape;469;g1023039b140_0_59"/>
          <p:cNvPicPr preferRelativeResize="0"/>
          <p:nvPr/>
        </p:nvPicPr>
        <p:blipFill>
          <a:blip r:embed="rId3">
            <a:alphaModFix/>
          </a:blip>
          <a:stretch>
            <a:fillRect/>
          </a:stretch>
        </p:blipFill>
        <p:spPr>
          <a:xfrm>
            <a:off x="618675" y="837000"/>
            <a:ext cx="7263225" cy="5184025"/>
          </a:xfrm>
          <a:prstGeom prst="rect">
            <a:avLst/>
          </a:prstGeom>
          <a:noFill/>
          <a:ln>
            <a:noFill/>
          </a:ln>
        </p:spPr>
      </p:pic>
      <p:sp>
        <p:nvSpPr>
          <p:cNvPr id="470" name="Google Shape;470;g1023039b140_0_59"/>
          <p:cNvSpPr txBox="1"/>
          <p:nvPr/>
        </p:nvSpPr>
        <p:spPr>
          <a:xfrm>
            <a:off x="8503575" y="83700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Researchers favor Pytorch over Keras.</a:t>
            </a:r>
            <a:endParaRPr b="1" sz="2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474" name="Shape 474"/>
        <p:cNvGrpSpPr/>
        <p:nvPr/>
      </p:nvGrpSpPr>
      <p:grpSpPr>
        <a:xfrm>
          <a:off x="0" y="0"/>
          <a:ext cx="0" cy="0"/>
          <a:chOff x="0" y="0"/>
          <a:chExt cx="0" cy="0"/>
        </a:xfrm>
      </p:grpSpPr>
      <p:cxnSp>
        <p:nvCxnSpPr>
          <p:cNvPr id="475" name="Google Shape;475;g101b3cff538_0_96"/>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476" name="Google Shape;476;g101b3cff538_0_96"/>
          <p:cNvSpPr txBox="1"/>
          <p:nvPr/>
        </p:nvSpPr>
        <p:spPr>
          <a:xfrm>
            <a:off x="862161" y="1517920"/>
            <a:ext cx="104676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How good are Support Vector Machines at this same classification task?</a:t>
            </a:r>
            <a:endParaRPr sz="3200">
              <a:solidFill>
                <a:srgbClr val="646464"/>
              </a:solidFill>
              <a:latin typeface="Arial Black"/>
              <a:ea typeface="Arial Black"/>
              <a:cs typeface="Arial Black"/>
              <a:sym typeface="Arial Black"/>
            </a:endParaRPr>
          </a:p>
          <a:p>
            <a:pPr indent="0" lvl="0" marL="0" marR="0" rtl="0" algn="l">
              <a:spcBef>
                <a:spcPts val="0"/>
              </a:spcBef>
              <a:spcAft>
                <a:spcPts val="0"/>
              </a:spcAft>
              <a:buNone/>
            </a:pPr>
            <a:r>
              <a:t/>
            </a:r>
            <a:endParaRPr sz="3200">
              <a:solidFill>
                <a:srgbClr val="646464"/>
              </a:solidFill>
              <a:latin typeface="Arial Black"/>
              <a:ea typeface="Arial Black"/>
              <a:cs typeface="Arial Black"/>
              <a:sym typeface="Arial Black"/>
            </a:endParaRPr>
          </a:p>
        </p:txBody>
      </p:sp>
      <p:sp>
        <p:nvSpPr>
          <p:cNvPr id="477" name="Google Shape;477;g101b3cff538_0_96"/>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17</a:t>
            </a:r>
            <a:endParaRPr/>
          </a:p>
        </p:txBody>
      </p:sp>
      <p:sp>
        <p:nvSpPr>
          <p:cNvPr id="478" name="Google Shape;478;g101b3cff538_0_96"/>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482" name="Shape 482"/>
        <p:cNvGrpSpPr/>
        <p:nvPr/>
      </p:nvGrpSpPr>
      <p:grpSpPr>
        <a:xfrm>
          <a:off x="0" y="0"/>
          <a:ext cx="0" cy="0"/>
          <a:chOff x="0" y="0"/>
          <a:chExt cx="0" cy="0"/>
        </a:xfrm>
      </p:grpSpPr>
      <p:cxnSp>
        <p:nvCxnSpPr>
          <p:cNvPr id="483" name="Google Shape;483;gcf8b0d2b4d_2_3"/>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484" name="Google Shape;484;gcf8b0d2b4d_2_3"/>
          <p:cNvSpPr txBox="1"/>
          <p:nvPr/>
        </p:nvSpPr>
        <p:spPr>
          <a:xfrm>
            <a:off x="862200" y="638298"/>
            <a:ext cx="10467600" cy="1077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3200">
                <a:solidFill>
                  <a:srgbClr val="646464"/>
                </a:solidFill>
                <a:latin typeface="Arial Black"/>
                <a:ea typeface="Arial Black"/>
                <a:cs typeface="Arial Black"/>
                <a:sym typeface="Arial Black"/>
              </a:rPr>
              <a:t>Two different types of SVMs were examined</a:t>
            </a:r>
            <a:endParaRPr>
              <a:solidFill>
                <a:schemeClr val="dk1"/>
              </a:solidFill>
            </a:endParaRPr>
          </a:p>
          <a:p>
            <a:pPr indent="0" lvl="0" marL="0" marR="0" rtl="0" algn="l">
              <a:spcBef>
                <a:spcPts val="0"/>
              </a:spcBef>
              <a:spcAft>
                <a:spcPts val="0"/>
              </a:spcAft>
              <a:buNone/>
            </a:pPr>
            <a:r>
              <a:t/>
            </a:r>
            <a:endParaRPr sz="3200">
              <a:solidFill>
                <a:srgbClr val="646464"/>
              </a:solidFill>
              <a:latin typeface="Arial Black"/>
              <a:ea typeface="Arial Black"/>
              <a:cs typeface="Arial Black"/>
              <a:sym typeface="Arial Black"/>
            </a:endParaRPr>
          </a:p>
        </p:txBody>
      </p:sp>
      <p:sp>
        <p:nvSpPr>
          <p:cNvPr id="485" name="Google Shape;485;gcf8b0d2b4d_2_3"/>
          <p:cNvSpPr txBox="1"/>
          <p:nvPr/>
        </p:nvSpPr>
        <p:spPr>
          <a:xfrm>
            <a:off x="538675" y="2072225"/>
            <a:ext cx="10973400" cy="2154900"/>
          </a:xfrm>
          <a:prstGeom prst="rect">
            <a:avLst/>
          </a:prstGeom>
          <a:noFill/>
          <a:ln>
            <a:noFill/>
          </a:ln>
        </p:spPr>
        <p:txBody>
          <a:bodyPr anchorCtr="0" anchor="t" bIns="45700" lIns="91425" spcFirstLastPara="1" rIns="91425" wrap="square" tIns="45700">
            <a:spAutoFit/>
          </a:bodyPr>
          <a:lstStyle/>
          <a:p>
            <a:pPr indent="-381000" lvl="0" marL="457200" rtl="0" algn="l">
              <a:spcBef>
                <a:spcPts val="0"/>
              </a:spcBef>
              <a:spcAft>
                <a:spcPts val="0"/>
              </a:spcAft>
              <a:buClr>
                <a:srgbClr val="646464"/>
              </a:buClr>
              <a:buSzPts val="2400"/>
              <a:buChar char="●"/>
            </a:pPr>
            <a:r>
              <a:rPr b="1" lang="en-US" sz="2400">
                <a:solidFill>
                  <a:srgbClr val="646464"/>
                </a:solidFill>
              </a:rPr>
              <a:t>Linear SVMs were trained with various batch counts and various epoch counts</a:t>
            </a:r>
            <a:br>
              <a:rPr b="1" lang="en-US" sz="2400">
                <a:solidFill>
                  <a:srgbClr val="646464"/>
                </a:solidFill>
              </a:rPr>
            </a:br>
            <a:endParaRPr>
              <a:solidFill>
                <a:schemeClr val="dk1"/>
              </a:solidFill>
            </a:endParaRPr>
          </a:p>
          <a:p>
            <a:pPr indent="-381000" lvl="0" marL="457200" rtl="0" algn="l">
              <a:spcBef>
                <a:spcPts val="0"/>
              </a:spcBef>
              <a:spcAft>
                <a:spcPts val="0"/>
              </a:spcAft>
              <a:buClr>
                <a:srgbClr val="646464"/>
              </a:buClr>
              <a:buSzPts val="2400"/>
              <a:buChar char="●"/>
            </a:pPr>
            <a:r>
              <a:rPr b="1" lang="en-US" sz="2400">
                <a:solidFill>
                  <a:srgbClr val="646464"/>
                </a:solidFill>
              </a:rPr>
              <a:t>Two non-linear SVMs were trained - one with only 1/5th the training data, one with all of the training data</a:t>
            </a:r>
            <a:endParaRPr>
              <a:solidFill>
                <a:schemeClr val="dk1"/>
              </a:solidFill>
            </a:endParaRPr>
          </a:p>
          <a:p>
            <a:pPr indent="0" lvl="0" marL="0" rtl="0" algn="l">
              <a:spcBef>
                <a:spcPts val="0"/>
              </a:spcBef>
              <a:spcAft>
                <a:spcPts val="0"/>
              </a:spcAft>
              <a:buNone/>
            </a:pPr>
            <a:r>
              <a:t/>
            </a:r>
            <a:endParaRPr b="1" sz="2400">
              <a:solidFill>
                <a:srgbClr val="646464"/>
              </a:solidFill>
            </a:endParaRPr>
          </a:p>
        </p:txBody>
      </p:sp>
      <p:sp>
        <p:nvSpPr>
          <p:cNvPr id="486" name="Google Shape;486;gcf8b0d2b4d_2_3"/>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18</a:t>
            </a:r>
            <a:endParaRPr/>
          </a:p>
        </p:txBody>
      </p:sp>
      <p:sp>
        <p:nvSpPr>
          <p:cNvPr id="487" name="Google Shape;487;gcf8b0d2b4d_2_3"/>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491" name="Shape 491"/>
        <p:cNvGrpSpPr/>
        <p:nvPr/>
      </p:nvGrpSpPr>
      <p:grpSpPr>
        <a:xfrm>
          <a:off x="0" y="0"/>
          <a:ext cx="0" cy="0"/>
          <a:chOff x="0" y="0"/>
          <a:chExt cx="0" cy="0"/>
        </a:xfrm>
      </p:grpSpPr>
      <p:cxnSp>
        <p:nvCxnSpPr>
          <p:cNvPr id="492" name="Google Shape;492;gfa8307fbb5_0_17"/>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493" name="Google Shape;493;gfa8307fbb5_0_17"/>
          <p:cNvSpPr txBox="1"/>
          <p:nvPr/>
        </p:nvSpPr>
        <p:spPr>
          <a:xfrm>
            <a:off x="613611" y="441520"/>
            <a:ext cx="104676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US" sz="2400">
                <a:solidFill>
                  <a:srgbClr val="646464"/>
                </a:solidFill>
              </a:rPr>
              <a:t>Linear SVMs with mini-batches</a:t>
            </a:r>
            <a:endParaRPr/>
          </a:p>
        </p:txBody>
      </p:sp>
      <p:sp>
        <p:nvSpPr>
          <p:cNvPr id="494" name="Google Shape;494;gfa8307fbb5_0_17"/>
          <p:cNvSpPr txBox="1"/>
          <p:nvPr/>
        </p:nvSpPr>
        <p:spPr>
          <a:xfrm>
            <a:off x="687550" y="1149525"/>
            <a:ext cx="11314200" cy="3170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57070"/>
              </a:buClr>
              <a:buSzPts val="2000"/>
              <a:buChar char="•"/>
            </a:pPr>
            <a:r>
              <a:rPr lang="en-US" sz="2000">
                <a:solidFill>
                  <a:srgbClr val="757070"/>
                </a:solidFill>
              </a:rPr>
              <a:t>First hyper-parameter tunings cycled through combinations of </a:t>
            </a:r>
            <a:endParaRPr sz="2000">
              <a:solidFill>
                <a:srgbClr val="757070"/>
              </a:solidFill>
            </a:endParaRPr>
          </a:p>
          <a:p>
            <a:pPr indent="-355600" lvl="1" marL="914400" marR="0" rtl="0" algn="l">
              <a:spcBef>
                <a:spcPts val="0"/>
              </a:spcBef>
              <a:spcAft>
                <a:spcPts val="0"/>
              </a:spcAft>
              <a:buClr>
                <a:srgbClr val="757070"/>
              </a:buClr>
              <a:buSzPts val="2000"/>
              <a:buChar char="○"/>
            </a:pPr>
            <a:r>
              <a:rPr lang="en-US" sz="2000">
                <a:solidFill>
                  <a:srgbClr val="757070"/>
                </a:solidFill>
              </a:rPr>
              <a:t>EPOCHS = [1, 10, 20, 40, 80]</a:t>
            </a:r>
            <a:endParaRPr sz="2000">
              <a:solidFill>
                <a:srgbClr val="757070"/>
              </a:solidFill>
            </a:endParaRPr>
          </a:p>
          <a:p>
            <a:pPr indent="-355600" lvl="1" marL="914400" marR="0" rtl="0" algn="l">
              <a:spcBef>
                <a:spcPts val="0"/>
              </a:spcBef>
              <a:spcAft>
                <a:spcPts val="0"/>
              </a:spcAft>
              <a:buClr>
                <a:srgbClr val="757070"/>
              </a:buClr>
              <a:buSzPts val="2000"/>
              <a:buChar char="○"/>
            </a:pPr>
            <a:r>
              <a:rPr lang="en-US" sz="2000">
                <a:solidFill>
                  <a:srgbClr val="757070"/>
                </a:solidFill>
              </a:rPr>
              <a:t>BATCHES = [5, 10, 25, 50, 100]</a:t>
            </a:r>
            <a:endParaRPr sz="2000">
              <a:solidFill>
                <a:srgbClr val="757070"/>
              </a:solidFill>
            </a:endParaRPr>
          </a:p>
          <a:p>
            <a:pPr indent="-355600" lvl="1" marL="914400" marR="0" rtl="0" algn="l">
              <a:spcBef>
                <a:spcPts val="0"/>
              </a:spcBef>
              <a:spcAft>
                <a:spcPts val="0"/>
              </a:spcAft>
              <a:buClr>
                <a:srgbClr val="757070"/>
              </a:buClr>
              <a:buSzPts val="2000"/>
              <a:buChar char="○"/>
            </a:pPr>
            <a:r>
              <a:rPr lang="en-US" sz="2000">
                <a:solidFill>
                  <a:srgbClr val="757070"/>
                </a:solidFill>
              </a:rPr>
              <a:t>Best result was ~39% accuracy with Epoch count = 10 and Batch count = 100</a:t>
            </a:r>
            <a:endParaRPr sz="2000">
              <a:solidFill>
                <a:srgbClr val="757070"/>
              </a:solidFill>
            </a:endParaRPr>
          </a:p>
          <a:p>
            <a:pPr indent="0" lvl="0" marL="0" marR="0" rtl="0" algn="l">
              <a:spcBef>
                <a:spcPts val="0"/>
              </a:spcBef>
              <a:spcAft>
                <a:spcPts val="0"/>
              </a:spcAft>
              <a:buNone/>
            </a:pPr>
            <a:r>
              <a:t/>
            </a:r>
            <a:endParaRPr sz="2000">
              <a:solidFill>
                <a:srgbClr val="757070"/>
              </a:solidFill>
            </a:endParaRPr>
          </a:p>
          <a:p>
            <a:pPr indent="-355600" lvl="0" marL="457200" marR="0" rtl="0" algn="l">
              <a:spcBef>
                <a:spcPts val="0"/>
              </a:spcBef>
              <a:spcAft>
                <a:spcPts val="0"/>
              </a:spcAft>
              <a:buClr>
                <a:srgbClr val="757070"/>
              </a:buClr>
              <a:buSzPts val="2000"/>
              <a:buChar char="•"/>
            </a:pPr>
            <a:r>
              <a:rPr lang="en-US" sz="2000">
                <a:solidFill>
                  <a:srgbClr val="757070"/>
                </a:solidFill>
              </a:rPr>
              <a:t>Second hyper-parameter tunings cycled through combinations of </a:t>
            </a:r>
            <a:endParaRPr sz="2000">
              <a:solidFill>
                <a:srgbClr val="757070"/>
              </a:solidFill>
            </a:endParaRPr>
          </a:p>
          <a:p>
            <a:pPr indent="-355600" lvl="1" marL="914400" marR="0" rtl="0" algn="l">
              <a:spcBef>
                <a:spcPts val="0"/>
              </a:spcBef>
              <a:spcAft>
                <a:spcPts val="0"/>
              </a:spcAft>
              <a:buClr>
                <a:srgbClr val="757070"/>
              </a:buClr>
              <a:buSzPts val="2000"/>
              <a:buChar char="○"/>
            </a:pPr>
            <a:r>
              <a:rPr lang="en-US" sz="2000">
                <a:solidFill>
                  <a:srgbClr val="757070"/>
                </a:solidFill>
              </a:rPr>
              <a:t>EPOCHS = [5, 10, 15] </a:t>
            </a:r>
            <a:endParaRPr sz="2000">
              <a:solidFill>
                <a:srgbClr val="757070"/>
              </a:solidFill>
            </a:endParaRPr>
          </a:p>
          <a:p>
            <a:pPr indent="-355600" lvl="1" marL="914400" marR="0" rtl="0" algn="l">
              <a:spcBef>
                <a:spcPts val="0"/>
              </a:spcBef>
              <a:spcAft>
                <a:spcPts val="0"/>
              </a:spcAft>
              <a:buClr>
                <a:srgbClr val="757070"/>
              </a:buClr>
              <a:buSzPts val="2000"/>
              <a:buChar char="○"/>
            </a:pPr>
            <a:r>
              <a:rPr lang="en-US" sz="2000">
                <a:solidFill>
                  <a:srgbClr val="757070"/>
                </a:solidFill>
              </a:rPr>
              <a:t>BATCHES = [100, 500, 1000]</a:t>
            </a:r>
            <a:endParaRPr sz="2000">
              <a:solidFill>
                <a:srgbClr val="757070"/>
              </a:solidFill>
            </a:endParaRPr>
          </a:p>
          <a:p>
            <a:pPr indent="-355600" lvl="1" marL="914400" marR="0" rtl="0" algn="l">
              <a:spcBef>
                <a:spcPts val="0"/>
              </a:spcBef>
              <a:spcAft>
                <a:spcPts val="0"/>
              </a:spcAft>
              <a:buClr>
                <a:srgbClr val="757070"/>
              </a:buClr>
              <a:buSzPts val="2000"/>
              <a:buChar char="○"/>
            </a:pPr>
            <a:r>
              <a:rPr lang="en-US" sz="2000">
                <a:solidFill>
                  <a:srgbClr val="757070"/>
                </a:solidFill>
              </a:rPr>
              <a:t>Best result was still only ~39% accuracy, this time with Epoch count = 5, Batch count = 500</a:t>
            </a:r>
            <a:endParaRPr sz="2000">
              <a:solidFill>
                <a:srgbClr val="757070"/>
              </a:solidFill>
            </a:endParaRPr>
          </a:p>
          <a:p>
            <a:pPr indent="0" lvl="0" marL="0" rtl="0" algn="l">
              <a:spcBef>
                <a:spcPts val="0"/>
              </a:spcBef>
              <a:spcAft>
                <a:spcPts val="0"/>
              </a:spcAft>
              <a:buNone/>
            </a:pPr>
            <a:r>
              <a:t/>
            </a:r>
            <a:endParaRPr sz="2000">
              <a:solidFill>
                <a:srgbClr val="757070"/>
              </a:solidFill>
            </a:endParaRPr>
          </a:p>
        </p:txBody>
      </p:sp>
      <p:sp>
        <p:nvSpPr>
          <p:cNvPr id="495" name="Google Shape;495;gfa8307fbb5_0_17"/>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16</a:t>
            </a:r>
            <a:endParaRPr/>
          </a:p>
        </p:txBody>
      </p:sp>
      <p:sp>
        <p:nvSpPr>
          <p:cNvPr id="496" name="Google Shape;496;gfa8307fbb5_0_17"/>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500" name="Shape 500"/>
        <p:cNvGrpSpPr/>
        <p:nvPr/>
      </p:nvGrpSpPr>
      <p:grpSpPr>
        <a:xfrm>
          <a:off x="0" y="0"/>
          <a:ext cx="0" cy="0"/>
          <a:chOff x="0" y="0"/>
          <a:chExt cx="0" cy="0"/>
        </a:xfrm>
      </p:grpSpPr>
      <p:cxnSp>
        <p:nvCxnSpPr>
          <p:cNvPr id="501" name="Google Shape;501;gcf8b0d2b4d_2_11"/>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502" name="Google Shape;502;gcf8b0d2b4d_2_11"/>
          <p:cNvSpPr txBox="1"/>
          <p:nvPr/>
        </p:nvSpPr>
        <p:spPr>
          <a:xfrm>
            <a:off x="1135611" y="519820"/>
            <a:ext cx="104676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US" sz="2400">
                <a:solidFill>
                  <a:srgbClr val="646464"/>
                </a:solidFill>
              </a:rPr>
              <a:t>N</a:t>
            </a:r>
            <a:r>
              <a:rPr b="1" lang="en-US" sz="2400">
                <a:solidFill>
                  <a:srgbClr val="646464"/>
                </a:solidFill>
              </a:rPr>
              <a:t>on-linear SVMs with one batch gradient descent</a:t>
            </a:r>
            <a:endParaRPr/>
          </a:p>
        </p:txBody>
      </p:sp>
      <p:sp>
        <p:nvSpPr>
          <p:cNvPr id="503" name="Google Shape;503;gcf8b0d2b4d_2_11"/>
          <p:cNvSpPr txBox="1"/>
          <p:nvPr/>
        </p:nvSpPr>
        <p:spPr>
          <a:xfrm>
            <a:off x="225175" y="981525"/>
            <a:ext cx="10562400" cy="1939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757070"/>
              </a:buClr>
              <a:buSzPts val="2000"/>
              <a:buChar char="•"/>
            </a:pPr>
            <a:r>
              <a:rPr lang="en-US" sz="2000">
                <a:solidFill>
                  <a:srgbClr val="757070"/>
                </a:solidFill>
              </a:rPr>
              <a:t>When trained with only 1/5th the training set an accuracy of ~47% was achieved.</a:t>
            </a:r>
            <a:endParaRPr sz="2000">
              <a:solidFill>
                <a:srgbClr val="757070"/>
              </a:solidFill>
            </a:endParaRPr>
          </a:p>
          <a:p>
            <a:pPr indent="-355600" lvl="1" marL="914400" marR="0" rtl="0" algn="l">
              <a:spcBef>
                <a:spcPts val="0"/>
              </a:spcBef>
              <a:spcAft>
                <a:spcPts val="0"/>
              </a:spcAft>
              <a:buClr>
                <a:srgbClr val="757070"/>
              </a:buClr>
              <a:buSzPts val="2000"/>
              <a:buChar char="○"/>
            </a:pPr>
            <a:r>
              <a:rPr lang="en-US" sz="2000">
                <a:solidFill>
                  <a:srgbClr val="757070"/>
                </a:solidFill>
              </a:rPr>
              <a:t>Training took ~5 minutes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When trained with the whole training set an accuracy of ~54% was achieved.</a:t>
            </a:r>
            <a:endParaRPr sz="2000">
              <a:solidFill>
                <a:srgbClr val="757070"/>
              </a:solidFill>
            </a:endParaRPr>
          </a:p>
          <a:p>
            <a:pPr indent="-355600" lvl="1" marL="914400" marR="0" rtl="0" algn="l">
              <a:spcBef>
                <a:spcPts val="0"/>
              </a:spcBef>
              <a:spcAft>
                <a:spcPts val="0"/>
              </a:spcAft>
              <a:buClr>
                <a:srgbClr val="757070"/>
              </a:buClr>
              <a:buSzPts val="2000"/>
              <a:buChar char="○"/>
            </a:pPr>
            <a:r>
              <a:rPr lang="en-US" sz="2000">
                <a:solidFill>
                  <a:srgbClr val="757070"/>
                </a:solidFill>
              </a:rPr>
              <a:t>Training took ~3.25 hours</a:t>
            </a:r>
            <a:endParaRPr sz="2000">
              <a:solidFill>
                <a:srgbClr val="757070"/>
              </a:solidFill>
            </a:endParaRPr>
          </a:p>
          <a:p>
            <a:pPr indent="0" lvl="0" marL="457200" marR="0" rtl="0" algn="l">
              <a:spcBef>
                <a:spcPts val="0"/>
              </a:spcBef>
              <a:spcAft>
                <a:spcPts val="0"/>
              </a:spcAft>
              <a:buNone/>
            </a:pPr>
            <a:r>
              <a:t/>
            </a:r>
            <a:endParaRPr sz="2000">
              <a:solidFill>
                <a:srgbClr val="757070"/>
              </a:solidFill>
            </a:endParaRPr>
          </a:p>
          <a:p>
            <a:pPr indent="0" lvl="0" marL="0" rtl="0" algn="l">
              <a:spcBef>
                <a:spcPts val="0"/>
              </a:spcBef>
              <a:spcAft>
                <a:spcPts val="0"/>
              </a:spcAft>
              <a:buNone/>
            </a:pPr>
            <a:r>
              <a:t/>
            </a:r>
            <a:endParaRPr sz="2000">
              <a:solidFill>
                <a:srgbClr val="757070"/>
              </a:solidFill>
            </a:endParaRPr>
          </a:p>
        </p:txBody>
      </p:sp>
      <p:sp>
        <p:nvSpPr>
          <p:cNvPr id="504" name="Google Shape;504;gcf8b0d2b4d_2_11"/>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16</a:t>
            </a:r>
            <a:endParaRPr/>
          </a:p>
        </p:txBody>
      </p:sp>
      <p:sp>
        <p:nvSpPr>
          <p:cNvPr id="505" name="Google Shape;505;gcf8b0d2b4d_2_11"/>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506" name="Google Shape;506;gcf8b0d2b4d_2_11"/>
          <p:cNvPicPr preferRelativeResize="0"/>
          <p:nvPr/>
        </p:nvPicPr>
        <p:blipFill>
          <a:blip r:embed="rId3">
            <a:alphaModFix/>
          </a:blip>
          <a:stretch>
            <a:fillRect/>
          </a:stretch>
        </p:blipFill>
        <p:spPr>
          <a:xfrm>
            <a:off x="1300000" y="2448450"/>
            <a:ext cx="3747375" cy="3469000"/>
          </a:xfrm>
          <a:prstGeom prst="rect">
            <a:avLst/>
          </a:prstGeom>
          <a:noFill/>
          <a:ln>
            <a:noFill/>
          </a:ln>
        </p:spPr>
      </p:pic>
      <p:pic>
        <p:nvPicPr>
          <p:cNvPr id="507" name="Google Shape;507;gcf8b0d2b4d_2_11"/>
          <p:cNvPicPr preferRelativeResize="0"/>
          <p:nvPr/>
        </p:nvPicPr>
        <p:blipFill>
          <a:blip r:embed="rId4">
            <a:alphaModFix/>
          </a:blip>
          <a:stretch>
            <a:fillRect/>
          </a:stretch>
        </p:blipFill>
        <p:spPr>
          <a:xfrm>
            <a:off x="8142300" y="2047975"/>
            <a:ext cx="3310225" cy="3605350"/>
          </a:xfrm>
          <a:prstGeom prst="rect">
            <a:avLst/>
          </a:prstGeom>
          <a:noFill/>
          <a:ln>
            <a:noFill/>
          </a:ln>
        </p:spPr>
      </p:pic>
      <p:pic>
        <p:nvPicPr>
          <p:cNvPr id="508" name="Google Shape;508;gcf8b0d2b4d_2_11"/>
          <p:cNvPicPr preferRelativeResize="0"/>
          <p:nvPr/>
        </p:nvPicPr>
        <p:blipFill>
          <a:blip r:embed="rId4">
            <a:alphaModFix/>
          </a:blip>
          <a:stretch>
            <a:fillRect/>
          </a:stretch>
        </p:blipFill>
        <p:spPr>
          <a:xfrm>
            <a:off x="8294700" y="2200375"/>
            <a:ext cx="3310225" cy="3605350"/>
          </a:xfrm>
          <a:prstGeom prst="rect">
            <a:avLst/>
          </a:prstGeom>
          <a:noFill/>
          <a:ln>
            <a:noFill/>
          </a:ln>
        </p:spPr>
      </p:pic>
      <p:sp>
        <p:nvSpPr>
          <p:cNvPr id="509" name="Google Shape;509;gcf8b0d2b4d_2_11"/>
          <p:cNvSpPr txBox="1"/>
          <p:nvPr/>
        </p:nvSpPr>
        <p:spPr>
          <a:xfrm>
            <a:off x="5334038" y="3383338"/>
            <a:ext cx="256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Transformed using a "kernel trick" such that the red and black classes are now linearly separable with a hyperplane.</a:t>
            </a:r>
            <a:endParaRPr>
              <a:latin typeface="Calibri"/>
              <a:ea typeface="Calibri"/>
              <a:cs typeface="Calibri"/>
              <a:sym typeface="Calibri"/>
            </a:endParaRPr>
          </a:p>
        </p:txBody>
      </p:sp>
      <p:cxnSp>
        <p:nvCxnSpPr>
          <p:cNvPr id="510" name="Google Shape;510;gcf8b0d2b4d_2_11"/>
          <p:cNvCxnSpPr/>
          <p:nvPr/>
        </p:nvCxnSpPr>
        <p:spPr>
          <a:xfrm>
            <a:off x="5255775" y="3906700"/>
            <a:ext cx="2678100" cy="0"/>
          </a:xfrm>
          <a:prstGeom prst="straightConnector1">
            <a:avLst/>
          </a:prstGeom>
          <a:noFill/>
          <a:ln cap="flat" cmpd="sng" w="9525">
            <a:solidFill>
              <a:schemeClr val="dk2"/>
            </a:solidFill>
            <a:prstDash val="solid"/>
            <a:round/>
            <a:headEnd len="med" w="med" type="none"/>
            <a:tailEnd len="med" w="med" type="triangle"/>
          </a:ln>
        </p:spPr>
      </p:cxnSp>
      <p:sp>
        <p:nvSpPr>
          <p:cNvPr id="511" name="Google Shape;511;gcf8b0d2b4d_2_11"/>
          <p:cNvSpPr txBox="1"/>
          <p:nvPr/>
        </p:nvSpPr>
        <p:spPr>
          <a:xfrm>
            <a:off x="3059325" y="6450975"/>
            <a:ext cx="677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646464"/>
                </a:solidFill>
                <a:latin typeface="Calibri"/>
                <a:ea typeface="Calibri"/>
                <a:cs typeface="Calibri"/>
                <a:sym typeface="Calibri"/>
              </a:rPr>
              <a:t>Images: https://towardsdatascience.com/svm-classifier-and-rbf-kernel-how-to-make-better-models-in-python-73bb4914af5b</a:t>
            </a:r>
            <a:endParaRPr sz="1000">
              <a:solidFill>
                <a:srgbClr val="646464"/>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515" name="Shape 515"/>
        <p:cNvGrpSpPr/>
        <p:nvPr/>
      </p:nvGrpSpPr>
      <p:grpSpPr>
        <a:xfrm>
          <a:off x="0" y="0"/>
          <a:ext cx="0" cy="0"/>
          <a:chOff x="0" y="0"/>
          <a:chExt cx="0" cy="0"/>
        </a:xfrm>
      </p:grpSpPr>
      <p:cxnSp>
        <p:nvCxnSpPr>
          <p:cNvPr id="516" name="Google Shape;516;gfa8307fbb5_0_33"/>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517" name="Google Shape;517;gfa8307fbb5_0_33"/>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Why Did Neural Networks Outperform SVMs?</a:t>
            </a:r>
            <a:endParaRPr/>
          </a:p>
        </p:txBody>
      </p:sp>
      <p:sp>
        <p:nvSpPr>
          <p:cNvPr id="518" name="Google Shape;518;gfa8307fbb5_0_33"/>
          <p:cNvSpPr txBox="1"/>
          <p:nvPr/>
        </p:nvSpPr>
        <p:spPr>
          <a:xfrm>
            <a:off x="2103972" y="981700"/>
            <a:ext cx="6894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646464"/>
                </a:solidFill>
              </a:rPr>
              <a:t>Differences between methods play a big role</a:t>
            </a:r>
            <a:endParaRPr b="1" i="1" sz="2400">
              <a:solidFill>
                <a:srgbClr val="646464"/>
              </a:solidFill>
            </a:endParaRPr>
          </a:p>
        </p:txBody>
      </p:sp>
      <p:sp>
        <p:nvSpPr>
          <p:cNvPr id="519" name="Google Shape;519;gfa8307fbb5_0_33"/>
          <p:cNvSpPr txBox="1"/>
          <p:nvPr/>
        </p:nvSpPr>
        <p:spPr>
          <a:xfrm>
            <a:off x="308800" y="6288075"/>
            <a:ext cx="2128800" cy="523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16 </a:t>
            </a:r>
            <a:endParaRPr/>
          </a:p>
        </p:txBody>
      </p:sp>
      <p:sp>
        <p:nvSpPr>
          <p:cNvPr id="520" name="Google Shape;520;gfa8307fbb5_0_33"/>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521" name="Google Shape;521;gfa8307fbb5_0_33"/>
          <p:cNvSpPr txBox="1"/>
          <p:nvPr/>
        </p:nvSpPr>
        <p:spPr>
          <a:xfrm>
            <a:off x="714475" y="1862675"/>
            <a:ext cx="4749300" cy="507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600">
                <a:solidFill>
                  <a:srgbClr val="646464"/>
                </a:solidFill>
              </a:rPr>
              <a:t>SVMs use subset of a data for training on the other hand CNNs use batches of data that feed into it, this causes SVMs to perform not as well because the decision to use the set for training data is not as accurate as the batch decision for CNNs. Another point is that deep CNNs always </a:t>
            </a:r>
            <a:r>
              <a:rPr b="1" lang="en-US" sz="1600">
                <a:solidFill>
                  <a:srgbClr val="646464"/>
                </a:solidFill>
              </a:rPr>
              <a:t>have </a:t>
            </a:r>
            <a:r>
              <a:rPr b="1" lang="en-US" sz="1600">
                <a:solidFill>
                  <a:srgbClr val="646464"/>
                </a:solidFill>
              </a:rPr>
              <a:t>higher complexity than SVMs since number of parameters for SVMs increase linearly. Furthermore, while SVMs performed worse they were able to produce non-trivial results (47% accuracy) when trained in just 5 minutes with only ⅕ of the data set used to train the CNNs; essentially trading accuracy for speed of training and reduced training set size.</a:t>
            </a:r>
            <a:endParaRPr sz="800">
              <a:solidFill>
                <a:schemeClr val="dk1"/>
              </a:solidFill>
            </a:endParaRPr>
          </a:p>
          <a:p>
            <a:pPr indent="0" lvl="0" marL="457200" rtl="0" algn="l">
              <a:spcBef>
                <a:spcPts val="0"/>
              </a:spcBef>
              <a:spcAft>
                <a:spcPts val="0"/>
              </a:spcAft>
              <a:buNone/>
            </a:pPr>
            <a:r>
              <a:t/>
            </a:r>
            <a:endParaRPr sz="1350">
              <a:solidFill>
                <a:schemeClr val="dk1"/>
              </a:solidFill>
              <a:highlight>
                <a:srgbClr val="FFFFFF"/>
              </a:highlight>
            </a:endParaRPr>
          </a:p>
          <a:p>
            <a:pPr indent="0" lvl="0" marL="0" rtl="0" algn="l">
              <a:spcBef>
                <a:spcPts val="0"/>
              </a:spcBef>
              <a:spcAft>
                <a:spcPts val="0"/>
              </a:spcAft>
              <a:buNone/>
            </a:pPr>
            <a:r>
              <a:t/>
            </a:r>
            <a:endParaRPr b="1" sz="2800">
              <a:solidFill>
                <a:srgbClr val="646464"/>
              </a:solidFill>
            </a:endParaRPr>
          </a:p>
        </p:txBody>
      </p:sp>
      <p:pic>
        <p:nvPicPr>
          <p:cNvPr id="522" name="Google Shape;522;gfa8307fbb5_0_33"/>
          <p:cNvPicPr preferRelativeResize="0"/>
          <p:nvPr/>
        </p:nvPicPr>
        <p:blipFill>
          <a:blip r:embed="rId3">
            <a:alphaModFix/>
          </a:blip>
          <a:stretch>
            <a:fillRect/>
          </a:stretch>
        </p:blipFill>
        <p:spPr>
          <a:xfrm>
            <a:off x="5710350" y="2904400"/>
            <a:ext cx="5755050" cy="2214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526" name="Shape 526"/>
        <p:cNvGrpSpPr/>
        <p:nvPr/>
      </p:nvGrpSpPr>
      <p:grpSpPr>
        <a:xfrm>
          <a:off x="0" y="0"/>
          <a:ext cx="0" cy="0"/>
          <a:chOff x="0" y="0"/>
          <a:chExt cx="0" cy="0"/>
        </a:xfrm>
      </p:grpSpPr>
      <p:cxnSp>
        <p:nvCxnSpPr>
          <p:cNvPr id="527" name="Google Shape;527;gfc52272698_1_0"/>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528" name="Google Shape;528;gfc52272698_1_0"/>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Conclusions</a:t>
            </a:r>
            <a:endParaRPr/>
          </a:p>
        </p:txBody>
      </p:sp>
      <p:sp>
        <p:nvSpPr>
          <p:cNvPr id="529" name="Google Shape;529;gfc52272698_1_0"/>
          <p:cNvSpPr txBox="1"/>
          <p:nvPr/>
        </p:nvSpPr>
        <p:spPr>
          <a:xfrm>
            <a:off x="613600" y="1110925"/>
            <a:ext cx="5753400" cy="495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Best Performance on Cifar 10 Dataset</a:t>
            </a:r>
            <a:endParaRPr/>
          </a:p>
          <a:p>
            <a:pPr indent="-273050" lvl="0" marL="285750" marR="0" rtl="0" algn="l">
              <a:spcBef>
                <a:spcPts val="0"/>
              </a:spcBef>
              <a:spcAft>
                <a:spcPts val="0"/>
              </a:spcAft>
              <a:buClr>
                <a:srgbClr val="757070"/>
              </a:buClr>
              <a:buSzPts val="1800"/>
              <a:buFont typeface="Arial"/>
              <a:buChar char="•"/>
            </a:pPr>
            <a:r>
              <a:rPr lang="en-US" sz="1800">
                <a:solidFill>
                  <a:srgbClr val="757070"/>
                </a:solidFill>
              </a:rPr>
              <a:t>6-layer CNN + Batch Normalization + Dropout</a:t>
            </a:r>
            <a:endParaRPr sz="1800">
              <a:solidFill>
                <a:srgbClr val="757070"/>
              </a:solidFill>
            </a:endParaRPr>
          </a:p>
          <a:p>
            <a:pPr indent="-273050" lvl="0" marL="285750" marR="0" rtl="0" algn="l">
              <a:spcBef>
                <a:spcPts val="0"/>
              </a:spcBef>
              <a:spcAft>
                <a:spcPts val="0"/>
              </a:spcAft>
              <a:buClr>
                <a:srgbClr val="757070"/>
              </a:buClr>
              <a:buSzPts val="1800"/>
              <a:buChar char="•"/>
            </a:pPr>
            <a:r>
              <a:rPr lang="en-US" sz="1800">
                <a:solidFill>
                  <a:srgbClr val="757070"/>
                </a:solidFill>
              </a:rPr>
              <a:t>Low overfitting</a:t>
            </a:r>
            <a:endParaRPr sz="1800">
              <a:solidFill>
                <a:srgbClr val="757070"/>
              </a:solidFill>
            </a:endParaRPr>
          </a:p>
          <a:p>
            <a:pPr indent="-273050" lvl="0" marL="285750" marR="0" rtl="0" algn="l">
              <a:spcBef>
                <a:spcPts val="0"/>
              </a:spcBef>
              <a:spcAft>
                <a:spcPts val="0"/>
              </a:spcAft>
              <a:buClr>
                <a:srgbClr val="757070"/>
              </a:buClr>
              <a:buSzPts val="1800"/>
              <a:buChar char="•"/>
            </a:pPr>
            <a:r>
              <a:rPr lang="en-US" sz="1800">
                <a:solidFill>
                  <a:srgbClr val="757070"/>
                </a:solidFill>
              </a:rPr>
              <a:t>Fast training (~30 minutes)</a:t>
            </a:r>
            <a:endParaRPr sz="1800">
              <a:solidFill>
                <a:srgbClr val="757070"/>
              </a:solidFill>
            </a:endParaRPr>
          </a:p>
          <a:p>
            <a:pPr indent="-273050" lvl="0" marL="285750" marR="0" rtl="0" algn="l">
              <a:spcBef>
                <a:spcPts val="0"/>
              </a:spcBef>
              <a:spcAft>
                <a:spcPts val="0"/>
              </a:spcAft>
              <a:buClr>
                <a:srgbClr val="757070"/>
              </a:buClr>
              <a:buSzPts val="1800"/>
              <a:buChar char="•"/>
            </a:pPr>
            <a:r>
              <a:rPr lang="en-US" sz="1800">
                <a:solidFill>
                  <a:srgbClr val="757070"/>
                </a:solidFill>
              </a:rPr>
              <a:t>No data augmentation required</a:t>
            </a:r>
            <a:endParaRPr sz="1800">
              <a:solidFill>
                <a:srgbClr val="757070"/>
              </a:solidFill>
            </a:endParaRPr>
          </a:p>
          <a:p>
            <a:pPr indent="0" lvl="0" marL="0" marR="0" rtl="0" algn="l">
              <a:spcBef>
                <a:spcPts val="0"/>
              </a:spcBef>
              <a:spcAft>
                <a:spcPts val="0"/>
              </a:spcAft>
              <a:buNone/>
            </a:pPr>
            <a:r>
              <a:t/>
            </a:r>
            <a:endParaRPr sz="2000">
              <a:solidFill>
                <a:srgbClr val="757070"/>
              </a:solidFill>
            </a:endParaRPr>
          </a:p>
          <a:p>
            <a:pPr indent="0" lvl="0" marL="0" rtl="0" algn="l">
              <a:spcBef>
                <a:spcPts val="0"/>
              </a:spcBef>
              <a:spcAft>
                <a:spcPts val="0"/>
              </a:spcAft>
              <a:buClr>
                <a:schemeClr val="dk1"/>
              </a:buClr>
              <a:buFont typeface="Arial"/>
              <a:buNone/>
            </a:pPr>
            <a:r>
              <a:rPr b="1" lang="en-US" sz="2400">
                <a:solidFill>
                  <a:srgbClr val="646464"/>
                </a:solidFill>
              </a:rPr>
              <a:t>Best Regularizers</a:t>
            </a:r>
            <a:endParaRPr>
              <a:solidFill>
                <a:schemeClr val="dk1"/>
              </a:solidFill>
            </a:endParaRPr>
          </a:p>
          <a:p>
            <a:pPr indent="-273050" lvl="0" marL="285750" rtl="0" algn="l">
              <a:spcBef>
                <a:spcPts val="0"/>
              </a:spcBef>
              <a:spcAft>
                <a:spcPts val="0"/>
              </a:spcAft>
              <a:buClr>
                <a:srgbClr val="757070"/>
              </a:buClr>
              <a:buSzPts val="1800"/>
              <a:buChar char="•"/>
            </a:pPr>
            <a:r>
              <a:rPr lang="en-US" sz="1800">
                <a:solidFill>
                  <a:srgbClr val="757070"/>
                </a:solidFill>
              </a:rPr>
              <a:t>Dropout</a:t>
            </a:r>
            <a:endParaRPr sz="1800">
              <a:solidFill>
                <a:srgbClr val="757070"/>
              </a:solidFill>
            </a:endParaRPr>
          </a:p>
          <a:p>
            <a:pPr indent="-273050" lvl="0" marL="285750" rtl="0" algn="l">
              <a:spcBef>
                <a:spcPts val="0"/>
              </a:spcBef>
              <a:spcAft>
                <a:spcPts val="0"/>
              </a:spcAft>
              <a:buClr>
                <a:srgbClr val="757070"/>
              </a:buClr>
              <a:buSzPts val="1800"/>
              <a:buChar char="•"/>
            </a:pPr>
            <a:r>
              <a:rPr lang="en-US" sz="1800">
                <a:solidFill>
                  <a:srgbClr val="757070"/>
                </a:solidFill>
              </a:rPr>
              <a:t>Data Augmentation</a:t>
            </a:r>
            <a:endParaRPr sz="1800">
              <a:solidFill>
                <a:srgbClr val="757070"/>
              </a:solidFill>
            </a:endParaRPr>
          </a:p>
          <a:p>
            <a:pPr indent="0" lvl="0" marL="0" marR="0" rtl="0" algn="l">
              <a:spcBef>
                <a:spcPts val="0"/>
              </a:spcBef>
              <a:spcAft>
                <a:spcPts val="0"/>
              </a:spcAft>
              <a:buNone/>
            </a:pPr>
            <a:r>
              <a:t/>
            </a:r>
            <a:endParaRPr sz="2000">
              <a:solidFill>
                <a:srgbClr val="757070"/>
              </a:solidFill>
            </a:endParaRPr>
          </a:p>
          <a:p>
            <a:pPr indent="0" lvl="0" marL="0" rtl="0" algn="l">
              <a:spcBef>
                <a:spcPts val="0"/>
              </a:spcBef>
              <a:spcAft>
                <a:spcPts val="0"/>
              </a:spcAft>
              <a:buClr>
                <a:schemeClr val="dk1"/>
              </a:buClr>
              <a:buFont typeface="Arial"/>
              <a:buNone/>
            </a:pPr>
            <a:r>
              <a:rPr b="1" lang="en-US" sz="2400">
                <a:solidFill>
                  <a:srgbClr val="646464"/>
                </a:solidFill>
              </a:rPr>
              <a:t>Convolutional Neural Networks </a:t>
            </a:r>
            <a:endParaRPr b="1" sz="2400">
              <a:solidFill>
                <a:srgbClr val="646464"/>
              </a:solidFill>
            </a:endParaRPr>
          </a:p>
          <a:p>
            <a:pPr indent="0" lvl="0" marL="0" rtl="0" algn="l">
              <a:spcBef>
                <a:spcPts val="0"/>
              </a:spcBef>
              <a:spcAft>
                <a:spcPts val="0"/>
              </a:spcAft>
              <a:buClr>
                <a:schemeClr val="dk1"/>
              </a:buClr>
              <a:buFont typeface="Arial"/>
              <a:buNone/>
            </a:pPr>
            <a:r>
              <a:rPr b="1" lang="en-US" sz="2400">
                <a:solidFill>
                  <a:srgbClr val="646464"/>
                </a:solidFill>
              </a:rPr>
              <a:t>vs SVMs</a:t>
            </a:r>
            <a:endParaRPr>
              <a:solidFill>
                <a:schemeClr val="dk1"/>
              </a:solidFill>
            </a:endParaRPr>
          </a:p>
          <a:p>
            <a:pPr indent="-273050" lvl="0" marL="285750" rtl="0" algn="l">
              <a:spcBef>
                <a:spcPts val="0"/>
              </a:spcBef>
              <a:spcAft>
                <a:spcPts val="0"/>
              </a:spcAft>
              <a:buClr>
                <a:srgbClr val="757070"/>
              </a:buClr>
              <a:buSzPts val="1800"/>
              <a:buChar char="•"/>
            </a:pPr>
            <a:r>
              <a:rPr lang="en-US" sz="1800">
                <a:solidFill>
                  <a:srgbClr val="757070"/>
                </a:solidFill>
              </a:rPr>
              <a:t>CNNs achieve higher performance</a:t>
            </a:r>
            <a:endParaRPr sz="1800">
              <a:solidFill>
                <a:srgbClr val="757070"/>
              </a:solidFill>
            </a:endParaRPr>
          </a:p>
          <a:p>
            <a:pPr indent="-273050" lvl="0" marL="285750" rtl="0" algn="l">
              <a:spcBef>
                <a:spcPts val="0"/>
              </a:spcBef>
              <a:spcAft>
                <a:spcPts val="0"/>
              </a:spcAft>
              <a:buClr>
                <a:srgbClr val="757070"/>
              </a:buClr>
              <a:buSzPts val="1800"/>
              <a:buChar char="•"/>
            </a:pPr>
            <a:r>
              <a:rPr lang="en-US" sz="1800">
                <a:solidFill>
                  <a:srgbClr val="757070"/>
                </a:solidFill>
              </a:rPr>
              <a:t>CNNs have more flexible architectures</a:t>
            </a:r>
            <a:endParaRPr sz="1800">
              <a:solidFill>
                <a:srgbClr val="757070"/>
              </a:solidFill>
            </a:endParaRPr>
          </a:p>
          <a:p>
            <a:pPr indent="-273050" lvl="0" marL="285750" rtl="0" algn="l">
              <a:spcBef>
                <a:spcPts val="0"/>
              </a:spcBef>
              <a:spcAft>
                <a:spcPts val="0"/>
              </a:spcAft>
              <a:buClr>
                <a:srgbClr val="757070"/>
              </a:buClr>
              <a:buSzPts val="1800"/>
              <a:buChar char="•"/>
            </a:pPr>
            <a:r>
              <a:rPr lang="en-US" sz="1800">
                <a:solidFill>
                  <a:srgbClr val="757070"/>
                </a:solidFill>
              </a:rPr>
              <a:t>SVMs achieve decent performance, have </a:t>
            </a:r>
            <a:endParaRPr sz="1800">
              <a:solidFill>
                <a:srgbClr val="757070"/>
              </a:solidFill>
            </a:endParaRPr>
          </a:p>
          <a:p>
            <a:pPr indent="0" lvl="0" marL="0" rtl="0" algn="l">
              <a:spcBef>
                <a:spcPts val="0"/>
              </a:spcBef>
              <a:spcAft>
                <a:spcPts val="0"/>
              </a:spcAft>
              <a:buNone/>
            </a:pPr>
            <a:r>
              <a:rPr lang="en-US" sz="1800">
                <a:solidFill>
                  <a:srgbClr val="757070"/>
                </a:solidFill>
              </a:rPr>
              <a:t>     different training setup</a:t>
            </a:r>
            <a:endParaRPr sz="1800">
              <a:solidFill>
                <a:srgbClr val="757070"/>
              </a:solidFill>
            </a:endParaRPr>
          </a:p>
        </p:txBody>
      </p:sp>
      <p:sp>
        <p:nvSpPr>
          <p:cNvPr id="530" name="Google Shape;530;gfc52272698_1_0"/>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16</a:t>
            </a:r>
            <a:endParaRPr/>
          </a:p>
        </p:txBody>
      </p:sp>
      <p:sp>
        <p:nvSpPr>
          <p:cNvPr id="531" name="Google Shape;531;gfc52272698_1_0"/>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532" name="Google Shape;532;gfc52272698_1_0"/>
          <p:cNvSpPr txBox="1"/>
          <p:nvPr/>
        </p:nvSpPr>
        <p:spPr>
          <a:xfrm>
            <a:off x="7325125" y="347950"/>
            <a:ext cx="437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Accuracy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pic>
        <p:nvPicPr>
          <p:cNvPr id="533" name="Google Shape;533;gfc52272698_1_0"/>
          <p:cNvPicPr preferRelativeResize="0"/>
          <p:nvPr/>
        </p:nvPicPr>
        <p:blipFill rotWithShape="1">
          <a:blip r:embed="rId3">
            <a:alphaModFix/>
          </a:blip>
          <a:srcRect b="0" l="0" r="0" t="0"/>
          <a:stretch/>
        </p:blipFill>
        <p:spPr>
          <a:xfrm>
            <a:off x="7425700" y="717262"/>
            <a:ext cx="3960300" cy="2400300"/>
          </a:xfrm>
          <a:prstGeom prst="rect">
            <a:avLst/>
          </a:prstGeom>
          <a:noFill/>
          <a:ln>
            <a:noFill/>
          </a:ln>
        </p:spPr>
      </p:pic>
      <p:sp>
        <p:nvSpPr>
          <p:cNvPr id="534" name="Google Shape;534;gfc52272698_1_0"/>
          <p:cNvSpPr/>
          <p:nvPr/>
        </p:nvSpPr>
        <p:spPr>
          <a:xfrm>
            <a:off x="7520288" y="397630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fc52272698_1_0"/>
          <p:cNvSpPr/>
          <p:nvPr/>
        </p:nvSpPr>
        <p:spPr>
          <a:xfrm>
            <a:off x="7932338" y="3974538"/>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fc52272698_1_0"/>
          <p:cNvSpPr/>
          <p:nvPr/>
        </p:nvSpPr>
        <p:spPr>
          <a:xfrm>
            <a:off x="8344388" y="397630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fc52272698_1_0"/>
          <p:cNvSpPr/>
          <p:nvPr/>
        </p:nvSpPr>
        <p:spPr>
          <a:xfrm>
            <a:off x="10262338" y="3983838"/>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fc52272698_1_0"/>
          <p:cNvSpPr/>
          <p:nvPr/>
        </p:nvSpPr>
        <p:spPr>
          <a:xfrm>
            <a:off x="10677438" y="3983838"/>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fc52272698_1_0"/>
          <p:cNvSpPr/>
          <p:nvPr/>
        </p:nvSpPr>
        <p:spPr>
          <a:xfrm>
            <a:off x="11092538" y="3983838"/>
            <a:ext cx="304800" cy="1693200"/>
          </a:xfrm>
          <a:prstGeom prst="rec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gfc52272698_1_0"/>
          <p:cNvPicPr preferRelativeResize="0"/>
          <p:nvPr/>
        </p:nvPicPr>
        <p:blipFill rotWithShape="1">
          <a:blip r:embed="rId4">
            <a:alphaModFix/>
          </a:blip>
          <a:srcRect b="17014" l="8553" r="9358" t="18485"/>
          <a:stretch/>
        </p:blipFill>
        <p:spPr>
          <a:xfrm>
            <a:off x="6172863" y="4530400"/>
            <a:ext cx="744527" cy="585000"/>
          </a:xfrm>
          <a:prstGeom prst="rect">
            <a:avLst/>
          </a:prstGeom>
          <a:noFill/>
          <a:ln>
            <a:noFill/>
          </a:ln>
        </p:spPr>
      </p:pic>
      <p:sp>
        <p:nvSpPr>
          <p:cNvPr id="541" name="Google Shape;541;gfc52272698_1_0"/>
          <p:cNvSpPr/>
          <p:nvPr/>
        </p:nvSpPr>
        <p:spPr>
          <a:xfrm>
            <a:off x="7066438" y="4763200"/>
            <a:ext cx="304800" cy="119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fc52272698_1_0"/>
          <p:cNvSpPr txBox="1"/>
          <p:nvPr/>
        </p:nvSpPr>
        <p:spPr>
          <a:xfrm>
            <a:off x="5584800" y="5743225"/>
            <a:ext cx="648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6D9EEB"/>
                </a:solidFill>
              </a:rPr>
              <a:t>Convolution</a:t>
            </a:r>
            <a:r>
              <a:rPr lang="en-US" sz="1800">
                <a:solidFill>
                  <a:srgbClr val="757070"/>
                </a:solidFill>
              </a:rPr>
              <a:t>, </a:t>
            </a:r>
            <a:r>
              <a:rPr lang="en-US" sz="1800">
                <a:solidFill>
                  <a:srgbClr val="E69138"/>
                </a:solidFill>
              </a:rPr>
              <a:t>Batch Norm</a:t>
            </a:r>
            <a:r>
              <a:rPr lang="en-US" sz="1800">
                <a:solidFill>
                  <a:srgbClr val="757070"/>
                </a:solidFill>
              </a:rPr>
              <a:t>, </a:t>
            </a:r>
            <a:r>
              <a:rPr lang="en-US" sz="1800">
                <a:solidFill>
                  <a:srgbClr val="6AA84F"/>
                </a:solidFill>
              </a:rPr>
              <a:t>Pooling</a:t>
            </a:r>
            <a:r>
              <a:rPr lang="en-US" sz="1800">
                <a:solidFill>
                  <a:srgbClr val="757070"/>
                </a:solidFill>
              </a:rPr>
              <a:t>, Dropout, </a:t>
            </a:r>
            <a:r>
              <a:rPr lang="en-US" sz="1800">
                <a:solidFill>
                  <a:srgbClr val="A64D79"/>
                </a:solidFill>
              </a:rPr>
              <a:t>Fully connected</a:t>
            </a:r>
            <a:endParaRPr sz="1800">
              <a:solidFill>
                <a:srgbClr val="A64D79"/>
              </a:solidFill>
            </a:endParaRPr>
          </a:p>
        </p:txBody>
      </p:sp>
      <p:sp>
        <p:nvSpPr>
          <p:cNvPr id="543" name="Google Shape;543;gfc52272698_1_0"/>
          <p:cNvSpPr/>
          <p:nvPr/>
        </p:nvSpPr>
        <p:spPr>
          <a:xfrm>
            <a:off x="8758463" y="3974538"/>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fc52272698_1_0"/>
          <p:cNvSpPr/>
          <p:nvPr/>
        </p:nvSpPr>
        <p:spPr>
          <a:xfrm>
            <a:off x="9172538" y="3974538"/>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fc52272698_1_0"/>
          <p:cNvSpPr/>
          <p:nvPr/>
        </p:nvSpPr>
        <p:spPr>
          <a:xfrm>
            <a:off x="9586625" y="3974538"/>
            <a:ext cx="304800" cy="1693200"/>
          </a:xfrm>
          <a:prstGeom prst="rect">
            <a:avLst/>
          </a:prstGeom>
          <a:solidFill>
            <a:srgbClr val="B7B7B7"/>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gfc52272698_1_0"/>
          <p:cNvCxnSpPr/>
          <p:nvPr/>
        </p:nvCxnSpPr>
        <p:spPr>
          <a:xfrm rot="10800000">
            <a:off x="7520300" y="3693575"/>
            <a:ext cx="0" cy="214800"/>
          </a:xfrm>
          <a:prstGeom prst="straightConnector1">
            <a:avLst/>
          </a:prstGeom>
          <a:noFill/>
          <a:ln cap="flat" cmpd="sng" w="19050">
            <a:solidFill>
              <a:srgbClr val="646464"/>
            </a:solidFill>
            <a:prstDash val="solid"/>
            <a:round/>
            <a:headEnd len="med" w="med" type="none"/>
            <a:tailEnd len="med" w="med" type="none"/>
          </a:ln>
        </p:spPr>
      </p:cxnSp>
      <p:cxnSp>
        <p:nvCxnSpPr>
          <p:cNvPr id="547" name="Google Shape;547;gfc52272698_1_0"/>
          <p:cNvCxnSpPr/>
          <p:nvPr/>
        </p:nvCxnSpPr>
        <p:spPr>
          <a:xfrm rot="10800000">
            <a:off x="9856100" y="3693575"/>
            <a:ext cx="0" cy="214800"/>
          </a:xfrm>
          <a:prstGeom prst="straightConnector1">
            <a:avLst/>
          </a:prstGeom>
          <a:noFill/>
          <a:ln cap="flat" cmpd="sng" w="19050">
            <a:solidFill>
              <a:srgbClr val="646464"/>
            </a:solidFill>
            <a:prstDash val="solid"/>
            <a:round/>
            <a:headEnd len="med" w="med" type="none"/>
            <a:tailEnd len="med" w="med" type="none"/>
          </a:ln>
        </p:spPr>
      </p:cxnSp>
      <p:cxnSp>
        <p:nvCxnSpPr>
          <p:cNvPr id="548" name="Google Shape;548;gfc52272698_1_0"/>
          <p:cNvCxnSpPr/>
          <p:nvPr/>
        </p:nvCxnSpPr>
        <p:spPr>
          <a:xfrm>
            <a:off x="7512125" y="3696225"/>
            <a:ext cx="2340600" cy="0"/>
          </a:xfrm>
          <a:prstGeom prst="straightConnector1">
            <a:avLst/>
          </a:prstGeom>
          <a:noFill/>
          <a:ln cap="flat" cmpd="sng" w="19050">
            <a:solidFill>
              <a:srgbClr val="646464"/>
            </a:solidFill>
            <a:prstDash val="solid"/>
            <a:round/>
            <a:headEnd len="med" w="med" type="none"/>
            <a:tailEnd len="med" w="med" type="none"/>
          </a:ln>
        </p:spPr>
      </p:cxnSp>
      <p:sp>
        <p:nvSpPr>
          <p:cNvPr id="549" name="Google Shape;549;gfc52272698_1_0"/>
          <p:cNvSpPr txBox="1"/>
          <p:nvPr/>
        </p:nvSpPr>
        <p:spPr>
          <a:xfrm>
            <a:off x="8310125" y="3366225"/>
            <a:ext cx="744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757070"/>
                </a:solidFill>
              </a:rPr>
              <a:t>3x</a:t>
            </a:r>
            <a:endParaRPr sz="1600">
              <a:solidFill>
                <a:srgbClr val="757070"/>
              </a:solidFill>
            </a:endParaRPr>
          </a:p>
        </p:txBody>
      </p:sp>
      <p:sp>
        <p:nvSpPr>
          <p:cNvPr id="550" name="Google Shape;550;gfc52272698_1_0"/>
          <p:cNvSpPr/>
          <p:nvPr/>
        </p:nvSpPr>
        <p:spPr>
          <a:xfrm>
            <a:off x="11507638" y="3964263"/>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554" name="Shape 554"/>
        <p:cNvGrpSpPr/>
        <p:nvPr/>
      </p:nvGrpSpPr>
      <p:grpSpPr>
        <a:xfrm>
          <a:off x="0" y="0"/>
          <a:ext cx="0" cy="0"/>
          <a:chOff x="0" y="0"/>
          <a:chExt cx="0" cy="0"/>
        </a:xfrm>
      </p:grpSpPr>
      <p:cxnSp>
        <p:nvCxnSpPr>
          <p:cNvPr id="555" name="Google Shape;555;gfa8307ff81_1_0"/>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556" name="Google Shape;556;gfa8307ff81_1_0"/>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References</a:t>
            </a:r>
            <a:endParaRPr/>
          </a:p>
        </p:txBody>
      </p:sp>
      <p:sp>
        <p:nvSpPr>
          <p:cNvPr id="557" name="Google Shape;557;gfa8307ff81_1_0"/>
          <p:cNvSpPr txBox="1"/>
          <p:nvPr/>
        </p:nvSpPr>
        <p:spPr>
          <a:xfrm>
            <a:off x="613600" y="1263325"/>
            <a:ext cx="11143200" cy="381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Citations</a:t>
            </a:r>
            <a:endParaRPr/>
          </a:p>
          <a:p>
            <a:pPr indent="-273050" lvl="0" marL="285750" marR="0" rtl="0" algn="l">
              <a:spcBef>
                <a:spcPts val="0"/>
              </a:spcBef>
              <a:spcAft>
                <a:spcPts val="0"/>
              </a:spcAft>
              <a:buClr>
                <a:srgbClr val="757070"/>
              </a:buClr>
              <a:buSzPts val="1800"/>
              <a:buFont typeface="Arial"/>
              <a:buChar char="•"/>
            </a:pPr>
            <a:r>
              <a:rPr lang="en-US" sz="1800">
                <a:solidFill>
                  <a:srgbClr val="757070"/>
                </a:solidFill>
              </a:rPr>
              <a:t>Krizhevsky, Alex, and Geoffrey Hinton. "Learning multiple layers of features from tiny images." (2009): 7.</a:t>
            </a:r>
            <a:endParaRPr sz="1800">
              <a:solidFill>
                <a:srgbClr val="757070"/>
              </a:solidFill>
            </a:endParaRPr>
          </a:p>
          <a:p>
            <a:pPr indent="-273050" lvl="0" marL="285750" marR="0" rtl="0" algn="l">
              <a:spcBef>
                <a:spcPts val="0"/>
              </a:spcBef>
              <a:spcAft>
                <a:spcPts val="0"/>
              </a:spcAft>
              <a:buClr>
                <a:srgbClr val="757070"/>
              </a:buClr>
              <a:buSzPts val="1800"/>
              <a:buFont typeface="Arial"/>
              <a:buChar char="•"/>
            </a:pPr>
            <a:r>
              <a:rPr lang="en-US" sz="1800">
                <a:solidFill>
                  <a:srgbClr val="757070"/>
                </a:solidFill>
              </a:rPr>
              <a:t>Krizhevsky, Alex, Ilya Sutskever, and Geoffrey E. Hinton. "Imagenet classification with deep convolutional neural networks." Advances in neural information processing systems 25 (2012): 1097-1105.</a:t>
            </a:r>
            <a:endParaRPr sz="1800">
              <a:solidFill>
                <a:srgbClr val="757070"/>
              </a:solidFill>
            </a:endParaRPr>
          </a:p>
          <a:p>
            <a:pPr indent="-273050" lvl="0" marL="285750" marR="0" rtl="0" algn="l">
              <a:spcBef>
                <a:spcPts val="0"/>
              </a:spcBef>
              <a:spcAft>
                <a:spcPts val="0"/>
              </a:spcAft>
              <a:buClr>
                <a:srgbClr val="757070"/>
              </a:buClr>
              <a:buSzPts val="1800"/>
              <a:buFont typeface="Arial"/>
              <a:buChar char="•"/>
            </a:pPr>
            <a:r>
              <a:rPr lang="en-US" sz="1800">
                <a:solidFill>
                  <a:srgbClr val="757070"/>
                </a:solidFill>
              </a:rPr>
              <a:t>Ioffe, Sergey, and Christian Szegedy. "Batch normalization: Accelerating deep network training by reducing internal covariate shift." International conference on machine learning. PMLR, 2015.</a:t>
            </a:r>
            <a:endParaRPr sz="1800">
              <a:solidFill>
                <a:srgbClr val="757070"/>
              </a:solidFill>
            </a:endParaRPr>
          </a:p>
          <a:p>
            <a:pPr indent="-273050" lvl="0" marL="285750" marR="0" rtl="0" algn="l">
              <a:spcBef>
                <a:spcPts val="0"/>
              </a:spcBef>
              <a:spcAft>
                <a:spcPts val="0"/>
              </a:spcAft>
              <a:buClr>
                <a:srgbClr val="757070"/>
              </a:buClr>
              <a:buSzPts val="1800"/>
              <a:buChar char="•"/>
            </a:pPr>
            <a:r>
              <a:rPr lang="en-US" sz="1800">
                <a:solidFill>
                  <a:srgbClr val="757070"/>
                </a:solidFill>
              </a:rPr>
              <a:t>Srivastava, Nitish, et al. "Dropout: a simple way to prevent neural networks from overfitting." The journal of machine learning research 15.1 (2014): 1929-1958.</a:t>
            </a:r>
            <a:endParaRPr sz="1800">
              <a:solidFill>
                <a:srgbClr val="757070"/>
              </a:solidFill>
            </a:endParaRPr>
          </a:p>
          <a:p>
            <a:pPr indent="-273050" lvl="0" marL="285750" marR="0" rtl="0" algn="l">
              <a:spcBef>
                <a:spcPts val="0"/>
              </a:spcBef>
              <a:spcAft>
                <a:spcPts val="0"/>
              </a:spcAft>
              <a:buClr>
                <a:srgbClr val="757070"/>
              </a:buClr>
              <a:buSzPts val="1800"/>
              <a:buChar char="•"/>
            </a:pPr>
            <a:r>
              <a:rPr lang="en-US" sz="1800">
                <a:solidFill>
                  <a:srgbClr val="757070"/>
                </a:solidFill>
              </a:rPr>
              <a:t>Hendrycks, Dan, et al. "Augmix: A simple data processing method to improve robustness and uncertainty." arXiv preprint arXiv:1912.02781 (2019).</a:t>
            </a:r>
            <a:endParaRPr sz="1800">
              <a:solidFill>
                <a:srgbClr val="757070"/>
              </a:solidFill>
            </a:endParaRPr>
          </a:p>
          <a:p>
            <a:pPr indent="-273050" lvl="0" marL="285750" marR="0" rtl="0" algn="l">
              <a:spcBef>
                <a:spcPts val="0"/>
              </a:spcBef>
              <a:spcAft>
                <a:spcPts val="0"/>
              </a:spcAft>
              <a:buClr>
                <a:srgbClr val="757070"/>
              </a:buClr>
              <a:buSzPts val="1800"/>
              <a:buChar char="•"/>
            </a:pPr>
            <a:r>
              <a:rPr lang="en-US" sz="1800">
                <a:solidFill>
                  <a:srgbClr val="757070"/>
                </a:solidFill>
              </a:rPr>
              <a:t>Liu, Yangguang, Qinming He, and Qi Chen. "Incremental batch learning with support vector machines." Fifth World Congress on Intelligent Control and Automation (IEEE Cat. No. 04EX788). Vol. 2. IEEE, 2004.</a:t>
            </a:r>
            <a:endParaRPr sz="1600">
              <a:solidFill>
                <a:srgbClr val="646464"/>
              </a:solidFill>
            </a:endParaRPr>
          </a:p>
          <a:p>
            <a:pPr indent="-285750" lvl="0" marL="285750" marR="0" rtl="0" algn="l">
              <a:spcBef>
                <a:spcPts val="0"/>
              </a:spcBef>
              <a:spcAft>
                <a:spcPts val="0"/>
              </a:spcAft>
              <a:buClr>
                <a:srgbClr val="757070"/>
              </a:buClr>
              <a:buSzPts val="2000"/>
              <a:buChar char="•"/>
            </a:pPr>
            <a:r>
              <a:rPr lang="en-US" sz="1800">
                <a:solidFill>
                  <a:srgbClr val="646464"/>
                </a:solidFill>
              </a:rPr>
              <a:t>Luca, Gabriele De. “SVM vs Neural Network.” </a:t>
            </a:r>
            <a:r>
              <a:rPr i="1" lang="en-US" sz="1800">
                <a:solidFill>
                  <a:srgbClr val="646464"/>
                </a:solidFill>
              </a:rPr>
              <a:t>Baeldung on Computer Science</a:t>
            </a:r>
            <a:r>
              <a:rPr lang="en-US" sz="1800">
                <a:solidFill>
                  <a:srgbClr val="646464"/>
                </a:solidFill>
              </a:rPr>
              <a:t>, 25 Aug. 2021, . </a:t>
            </a:r>
            <a:endParaRPr sz="1800">
              <a:solidFill>
                <a:srgbClr val="757070"/>
              </a:solidFill>
            </a:endParaRPr>
          </a:p>
        </p:txBody>
      </p:sp>
      <p:sp>
        <p:nvSpPr>
          <p:cNvPr id="558" name="Google Shape;558;gfa8307ff81_1_0"/>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16</a:t>
            </a:r>
            <a:endParaRPr/>
          </a:p>
        </p:txBody>
      </p:sp>
      <p:sp>
        <p:nvSpPr>
          <p:cNvPr id="559" name="Google Shape;559;gfa8307ff81_1_0"/>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560" name="Google Shape;560;gfa8307ff81_1_0"/>
          <p:cNvSpPr txBox="1"/>
          <p:nvPr/>
        </p:nvSpPr>
        <p:spPr>
          <a:xfrm>
            <a:off x="613590" y="5217200"/>
            <a:ext cx="10736700" cy="75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Code Repositories</a:t>
            </a:r>
            <a:endParaRPr/>
          </a:p>
          <a:p>
            <a:pPr indent="-279400" lvl="0" marL="285750" marR="0" rtl="0" algn="l">
              <a:spcBef>
                <a:spcPts val="0"/>
              </a:spcBef>
              <a:spcAft>
                <a:spcPts val="0"/>
              </a:spcAft>
              <a:buClr>
                <a:srgbClr val="757070"/>
              </a:buClr>
              <a:buSzPts val="1900"/>
              <a:buChar char="•"/>
            </a:pPr>
            <a:r>
              <a:rPr lang="en-US" sz="1900">
                <a:solidFill>
                  <a:srgbClr val="757070"/>
                </a:solidFill>
              </a:rPr>
              <a:t>https://github.com/google-research/augmix</a:t>
            </a:r>
            <a:endParaRPr sz="1900">
              <a:solidFill>
                <a:srgbClr val="75707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105" name="Shape 105"/>
        <p:cNvGrpSpPr/>
        <p:nvPr/>
      </p:nvGrpSpPr>
      <p:grpSpPr>
        <a:xfrm>
          <a:off x="0" y="0"/>
          <a:ext cx="0" cy="0"/>
          <a:chOff x="0" y="0"/>
          <a:chExt cx="0" cy="0"/>
        </a:xfrm>
      </p:grpSpPr>
      <p:cxnSp>
        <p:nvCxnSpPr>
          <p:cNvPr id="106" name="Google Shape;106;gcf8b0d2b4d_0_6"/>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107" name="Google Shape;107;gcf8b0d2b4d_0_6"/>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Cifar10</a:t>
            </a:r>
            <a:endParaRPr/>
          </a:p>
        </p:txBody>
      </p:sp>
      <p:sp>
        <p:nvSpPr>
          <p:cNvPr id="108" name="Google Shape;108;gcf8b0d2b4d_0_6"/>
          <p:cNvSpPr txBox="1"/>
          <p:nvPr/>
        </p:nvSpPr>
        <p:spPr>
          <a:xfrm>
            <a:off x="613611" y="1263315"/>
            <a:ext cx="5570700" cy="200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Details</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rPr>
              <a:t>Popular Image Classification Dataset</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32x32 pixel resolution</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50,000 training images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10,000 test images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10 classes</a:t>
            </a:r>
            <a:endParaRPr sz="2000">
              <a:solidFill>
                <a:srgbClr val="757070"/>
              </a:solidFill>
            </a:endParaRPr>
          </a:p>
        </p:txBody>
      </p:sp>
      <p:sp>
        <p:nvSpPr>
          <p:cNvPr id="109" name="Google Shape;109;gcf8b0d2b4d_0_6"/>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3</a:t>
            </a:r>
            <a:endParaRPr/>
          </a:p>
        </p:txBody>
      </p:sp>
      <p:sp>
        <p:nvSpPr>
          <p:cNvPr id="110" name="Google Shape;110;gcf8b0d2b4d_0_6"/>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111" name="Google Shape;111;gcf8b0d2b4d_0_6"/>
          <p:cNvPicPr preferRelativeResize="0"/>
          <p:nvPr/>
        </p:nvPicPr>
        <p:blipFill rotWithShape="1">
          <a:blip r:embed="rId3">
            <a:alphaModFix/>
          </a:blip>
          <a:srcRect b="3544" l="18876" r="19395" t="6503"/>
          <a:stretch/>
        </p:blipFill>
        <p:spPr>
          <a:xfrm>
            <a:off x="6524225" y="3423150"/>
            <a:ext cx="2300675" cy="2234930"/>
          </a:xfrm>
          <a:prstGeom prst="rect">
            <a:avLst/>
          </a:prstGeom>
          <a:noFill/>
          <a:ln>
            <a:noFill/>
          </a:ln>
        </p:spPr>
      </p:pic>
      <p:pic>
        <p:nvPicPr>
          <p:cNvPr id="112" name="Google Shape;112;gcf8b0d2b4d_0_6"/>
          <p:cNvPicPr preferRelativeResize="0"/>
          <p:nvPr/>
        </p:nvPicPr>
        <p:blipFill rotWithShape="1">
          <a:blip r:embed="rId4">
            <a:alphaModFix/>
          </a:blip>
          <a:srcRect b="4497" l="17793" r="18361" t="6264"/>
          <a:stretch/>
        </p:blipFill>
        <p:spPr>
          <a:xfrm>
            <a:off x="8824900" y="1067075"/>
            <a:ext cx="2393600" cy="2230425"/>
          </a:xfrm>
          <a:prstGeom prst="rect">
            <a:avLst/>
          </a:prstGeom>
          <a:noFill/>
          <a:ln>
            <a:noFill/>
          </a:ln>
        </p:spPr>
      </p:pic>
      <p:pic>
        <p:nvPicPr>
          <p:cNvPr id="113" name="Google Shape;113;gcf8b0d2b4d_0_6"/>
          <p:cNvPicPr preferRelativeResize="0"/>
          <p:nvPr/>
        </p:nvPicPr>
        <p:blipFill rotWithShape="1">
          <a:blip r:embed="rId5">
            <a:alphaModFix/>
          </a:blip>
          <a:srcRect b="2726" l="17865" r="18533" t="5149"/>
          <a:stretch/>
        </p:blipFill>
        <p:spPr>
          <a:xfrm>
            <a:off x="6477775" y="1026537"/>
            <a:ext cx="2393600" cy="2311513"/>
          </a:xfrm>
          <a:prstGeom prst="rect">
            <a:avLst/>
          </a:prstGeom>
          <a:noFill/>
          <a:ln>
            <a:noFill/>
          </a:ln>
        </p:spPr>
      </p:pic>
      <p:pic>
        <p:nvPicPr>
          <p:cNvPr id="114" name="Google Shape;114;gcf8b0d2b4d_0_6"/>
          <p:cNvPicPr preferRelativeResize="0"/>
          <p:nvPr/>
        </p:nvPicPr>
        <p:blipFill rotWithShape="1">
          <a:blip r:embed="rId6">
            <a:alphaModFix/>
          </a:blip>
          <a:srcRect b="3997" l="19297" r="19205" t="6573"/>
          <a:stretch/>
        </p:blipFill>
        <p:spPr>
          <a:xfrm>
            <a:off x="8871363" y="3423150"/>
            <a:ext cx="2300685" cy="2230425"/>
          </a:xfrm>
          <a:prstGeom prst="rect">
            <a:avLst/>
          </a:prstGeom>
          <a:noFill/>
          <a:ln>
            <a:noFill/>
          </a:ln>
        </p:spPr>
      </p:pic>
      <p:pic>
        <p:nvPicPr>
          <p:cNvPr id="115" name="Google Shape;115;gcf8b0d2b4d_0_6"/>
          <p:cNvPicPr preferRelativeResize="0"/>
          <p:nvPr/>
        </p:nvPicPr>
        <p:blipFill rotWithShape="1">
          <a:blip r:embed="rId7">
            <a:alphaModFix/>
          </a:blip>
          <a:srcRect b="4465" l="17624" r="17959" t="5695"/>
          <a:stretch/>
        </p:blipFill>
        <p:spPr>
          <a:xfrm>
            <a:off x="4084150" y="3425468"/>
            <a:ext cx="2393600" cy="2225793"/>
          </a:xfrm>
          <a:prstGeom prst="rect">
            <a:avLst/>
          </a:prstGeom>
          <a:noFill/>
          <a:ln>
            <a:noFill/>
          </a:ln>
        </p:spPr>
      </p:pic>
      <p:sp>
        <p:nvSpPr>
          <p:cNvPr id="116" name="Google Shape;116;gcf8b0d2b4d_0_6"/>
          <p:cNvSpPr txBox="1"/>
          <p:nvPr/>
        </p:nvSpPr>
        <p:spPr>
          <a:xfrm>
            <a:off x="308851" y="6041800"/>
            <a:ext cx="115743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57070"/>
                </a:solidFill>
              </a:rPr>
              <a:t>Krizhevsky, Alex, and Geoffrey Hinton. "Learning multiple layers of features from tiny images." (2009): 7.</a:t>
            </a:r>
            <a:endParaRPr sz="1000">
              <a:solidFill>
                <a:srgbClr val="75707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120" name="Shape 120"/>
        <p:cNvGrpSpPr/>
        <p:nvPr/>
      </p:nvGrpSpPr>
      <p:grpSpPr>
        <a:xfrm>
          <a:off x="0" y="0"/>
          <a:ext cx="0" cy="0"/>
          <a:chOff x="0" y="0"/>
          <a:chExt cx="0" cy="0"/>
        </a:xfrm>
      </p:grpSpPr>
      <p:cxnSp>
        <p:nvCxnSpPr>
          <p:cNvPr id="121" name="Google Shape;121;gcf8b0d2b4d_0_14"/>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122" name="Google Shape;122;gcf8b0d2b4d_0_14"/>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Convolutional Neural Networks</a:t>
            </a:r>
            <a:endParaRPr/>
          </a:p>
        </p:txBody>
      </p:sp>
      <p:sp>
        <p:nvSpPr>
          <p:cNvPr id="123" name="Google Shape;123;gcf8b0d2b4d_0_14"/>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4</a:t>
            </a:r>
            <a:endParaRPr/>
          </a:p>
        </p:txBody>
      </p:sp>
      <p:sp>
        <p:nvSpPr>
          <p:cNvPr id="124" name="Google Shape;124;gcf8b0d2b4d_0_14"/>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125" name="Google Shape;125;gcf8b0d2b4d_0_14"/>
          <p:cNvPicPr preferRelativeResize="0"/>
          <p:nvPr/>
        </p:nvPicPr>
        <p:blipFill>
          <a:blip r:embed="rId3">
            <a:alphaModFix/>
          </a:blip>
          <a:stretch>
            <a:fillRect/>
          </a:stretch>
        </p:blipFill>
        <p:spPr>
          <a:xfrm>
            <a:off x="308800" y="1370837"/>
            <a:ext cx="7848424" cy="4600525"/>
          </a:xfrm>
          <a:prstGeom prst="rect">
            <a:avLst/>
          </a:prstGeom>
          <a:noFill/>
          <a:ln>
            <a:noFill/>
          </a:ln>
        </p:spPr>
      </p:pic>
      <p:sp>
        <p:nvSpPr>
          <p:cNvPr id="126" name="Google Shape;126;gcf8b0d2b4d_0_14"/>
          <p:cNvSpPr txBox="1"/>
          <p:nvPr/>
        </p:nvSpPr>
        <p:spPr>
          <a:xfrm>
            <a:off x="3131862" y="1001525"/>
            <a:ext cx="2202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57070"/>
                </a:solidFill>
              </a:rPr>
              <a:t>VGG 16 Network</a:t>
            </a:r>
            <a:endParaRPr sz="1800">
              <a:solidFill>
                <a:srgbClr val="757070"/>
              </a:solidFill>
            </a:endParaRPr>
          </a:p>
        </p:txBody>
      </p:sp>
      <p:pic>
        <p:nvPicPr>
          <p:cNvPr id="127" name="Google Shape;127;gcf8b0d2b4d_0_14"/>
          <p:cNvPicPr preferRelativeResize="0"/>
          <p:nvPr/>
        </p:nvPicPr>
        <p:blipFill>
          <a:blip r:embed="rId4">
            <a:alphaModFix/>
          </a:blip>
          <a:stretch>
            <a:fillRect/>
          </a:stretch>
        </p:blipFill>
        <p:spPr>
          <a:xfrm>
            <a:off x="8396724" y="2526945"/>
            <a:ext cx="3729975" cy="2593073"/>
          </a:xfrm>
          <a:prstGeom prst="rect">
            <a:avLst/>
          </a:prstGeom>
          <a:noFill/>
          <a:ln>
            <a:noFill/>
          </a:ln>
        </p:spPr>
      </p:pic>
      <p:sp>
        <p:nvSpPr>
          <p:cNvPr id="128" name="Google Shape;128;gcf8b0d2b4d_0_14"/>
          <p:cNvSpPr txBox="1"/>
          <p:nvPr/>
        </p:nvSpPr>
        <p:spPr>
          <a:xfrm>
            <a:off x="9314612" y="2157650"/>
            <a:ext cx="1894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757070"/>
                </a:solidFill>
              </a:rPr>
              <a:t>Convolution</a:t>
            </a:r>
            <a:endParaRPr sz="1800">
              <a:solidFill>
                <a:srgbClr val="757070"/>
              </a:solidFill>
            </a:endParaRPr>
          </a:p>
        </p:txBody>
      </p:sp>
      <p:sp>
        <p:nvSpPr>
          <p:cNvPr id="129" name="Google Shape;129;gcf8b0d2b4d_0_14"/>
          <p:cNvSpPr txBox="1"/>
          <p:nvPr/>
        </p:nvSpPr>
        <p:spPr>
          <a:xfrm>
            <a:off x="308851" y="6041800"/>
            <a:ext cx="115743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57070"/>
                </a:solidFill>
              </a:rPr>
              <a:t>Simonyan, Karen, and Andrew Zisserman. "Very deep convolutional networks for large-scale image recognition." arXiv preprint arXiv:1409.1556 (2014).</a:t>
            </a:r>
            <a:endParaRPr sz="1000">
              <a:solidFill>
                <a:srgbClr val="75707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133" name="Shape 133"/>
        <p:cNvGrpSpPr/>
        <p:nvPr/>
      </p:nvGrpSpPr>
      <p:grpSpPr>
        <a:xfrm>
          <a:off x="0" y="0"/>
          <a:ext cx="0" cy="0"/>
          <a:chOff x="0" y="0"/>
          <a:chExt cx="0" cy="0"/>
        </a:xfrm>
      </p:grpSpPr>
      <p:cxnSp>
        <p:nvCxnSpPr>
          <p:cNvPr id="134" name="Google Shape;134;gfc52272698_2_19"/>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135" name="Google Shape;135;gfc52272698_2_19"/>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Overfitting Issue</a:t>
            </a:r>
            <a:endParaRPr/>
          </a:p>
        </p:txBody>
      </p:sp>
      <p:sp>
        <p:nvSpPr>
          <p:cNvPr id="136" name="Google Shape;136;gfc52272698_2_19"/>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5</a:t>
            </a:r>
            <a:endParaRPr/>
          </a:p>
        </p:txBody>
      </p:sp>
      <p:sp>
        <p:nvSpPr>
          <p:cNvPr id="137" name="Google Shape;137;gfc52272698_2_19"/>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138" name="Google Shape;138;gfc52272698_2_19"/>
          <p:cNvPicPr preferRelativeResize="0"/>
          <p:nvPr/>
        </p:nvPicPr>
        <p:blipFill rotWithShape="1">
          <a:blip r:embed="rId3">
            <a:alphaModFix/>
          </a:blip>
          <a:srcRect b="0" l="0" r="0" t="0"/>
          <a:stretch/>
        </p:blipFill>
        <p:spPr>
          <a:xfrm>
            <a:off x="613600" y="2263475"/>
            <a:ext cx="5327700" cy="3228900"/>
          </a:xfrm>
          <a:prstGeom prst="rect">
            <a:avLst/>
          </a:prstGeom>
          <a:noFill/>
          <a:ln>
            <a:noFill/>
          </a:ln>
        </p:spPr>
      </p:pic>
      <p:pic>
        <p:nvPicPr>
          <p:cNvPr id="139" name="Google Shape;139;gfc52272698_2_19"/>
          <p:cNvPicPr preferRelativeResize="0"/>
          <p:nvPr/>
        </p:nvPicPr>
        <p:blipFill rotWithShape="1">
          <a:blip r:embed="rId4">
            <a:alphaModFix/>
          </a:blip>
          <a:srcRect b="0" l="4443" r="0" t="0"/>
          <a:stretch/>
        </p:blipFill>
        <p:spPr>
          <a:xfrm>
            <a:off x="6355650" y="2263478"/>
            <a:ext cx="5090700" cy="3228900"/>
          </a:xfrm>
          <a:prstGeom prst="rect">
            <a:avLst/>
          </a:prstGeom>
          <a:noFill/>
          <a:ln>
            <a:noFill/>
          </a:ln>
        </p:spPr>
      </p:pic>
      <p:sp>
        <p:nvSpPr>
          <p:cNvPr id="140" name="Google Shape;140;gfc52272698_2_19"/>
          <p:cNvSpPr txBox="1"/>
          <p:nvPr/>
        </p:nvSpPr>
        <p:spPr>
          <a:xfrm>
            <a:off x="842200" y="1705275"/>
            <a:ext cx="53277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757070"/>
                </a:solidFill>
              </a:rPr>
              <a:t>Accuracy vs Epochs (</a:t>
            </a:r>
            <a:r>
              <a:rPr lang="en-US" sz="2000">
                <a:solidFill>
                  <a:srgbClr val="FF7043"/>
                </a:solidFill>
              </a:rPr>
              <a:t>training</a:t>
            </a:r>
            <a:r>
              <a:rPr lang="en-US" sz="2000">
                <a:solidFill>
                  <a:srgbClr val="757070"/>
                </a:solidFill>
              </a:rPr>
              <a:t>, </a:t>
            </a:r>
            <a:r>
              <a:rPr lang="en-US" sz="2000">
                <a:solidFill>
                  <a:srgbClr val="0077BB"/>
                </a:solidFill>
              </a:rPr>
              <a:t>validation</a:t>
            </a:r>
            <a:r>
              <a:rPr lang="en-US" sz="2000">
                <a:solidFill>
                  <a:srgbClr val="757070"/>
                </a:solidFill>
              </a:rPr>
              <a:t>)</a:t>
            </a:r>
            <a:endParaRPr sz="2000"/>
          </a:p>
        </p:txBody>
      </p:sp>
      <p:sp>
        <p:nvSpPr>
          <p:cNvPr id="141" name="Google Shape;141;gfc52272698_2_19"/>
          <p:cNvSpPr txBox="1"/>
          <p:nvPr/>
        </p:nvSpPr>
        <p:spPr>
          <a:xfrm>
            <a:off x="6724675" y="1705275"/>
            <a:ext cx="47973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757070"/>
                </a:solidFill>
              </a:rPr>
              <a:t>Loss vs Epochs (</a:t>
            </a:r>
            <a:r>
              <a:rPr lang="en-US" sz="2000">
                <a:solidFill>
                  <a:srgbClr val="FF7043"/>
                </a:solidFill>
              </a:rPr>
              <a:t>training</a:t>
            </a:r>
            <a:r>
              <a:rPr lang="en-US" sz="2000">
                <a:solidFill>
                  <a:srgbClr val="757070"/>
                </a:solidFill>
              </a:rPr>
              <a:t>, </a:t>
            </a:r>
            <a:r>
              <a:rPr lang="en-US" sz="2000">
                <a:solidFill>
                  <a:srgbClr val="0077BB"/>
                </a:solidFill>
              </a:rPr>
              <a:t>validation</a:t>
            </a:r>
            <a:r>
              <a:rPr lang="en-US" sz="2000">
                <a:solidFill>
                  <a:srgbClr val="757070"/>
                </a:solidFill>
              </a:rPr>
              <a:t>)</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145" name="Shape 145"/>
        <p:cNvGrpSpPr/>
        <p:nvPr/>
      </p:nvGrpSpPr>
      <p:grpSpPr>
        <a:xfrm>
          <a:off x="0" y="0"/>
          <a:ext cx="0" cy="0"/>
          <a:chOff x="0" y="0"/>
          <a:chExt cx="0" cy="0"/>
        </a:xfrm>
      </p:grpSpPr>
      <p:cxnSp>
        <p:nvCxnSpPr>
          <p:cNvPr id="146" name="Google Shape;146;g101b3cff538_0_0"/>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147" name="Google Shape;147;g101b3cff538_0_0"/>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2 Layer CNN</a:t>
            </a:r>
            <a:endParaRPr/>
          </a:p>
        </p:txBody>
      </p:sp>
      <p:sp>
        <p:nvSpPr>
          <p:cNvPr id="148" name="Google Shape;148;g101b3cff538_0_0"/>
          <p:cNvSpPr txBox="1"/>
          <p:nvPr/>
        </p:nvSpPr>
        <p:spPr>
          <a:xfrm>
            <a:off x="613600" y="1263352"/>
            <a:ext cx="4597200" cy="169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Training Details</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rPr>
              <a:t>Learning rate 0.0003</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Batch size 16, ReLU activations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30 epochs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No augmentations</a:t>
            </a:r>
            <a:endParaRPr sz="2000">
              <a:solidFill>
                <a:srgbClr val="757070"/>
              </a:solidFill>
            </a:endParaRPr>
          </a:p>
        </p:txBody>
      </p:sp>
      <p:pic>
        <p:nvPicPr>
          <p:cNvPr id="149" name="Google Shape;149;g101b3cff538_0_0"/>
          <p:cNvPicPr preferRelativeResize="0"/>
          <p:nvPr/>
        </p:nvPicPr>
        <p:blipFill rotWithShape="1">
          <a:blip r:embed="rId3">
            <a:alphaModFix/>
          </a:blip>
          <a:srcRect b="0" l="0" r="0" t="0"/>
          <a:stretch/>
        </p:blipFill>
        <p:spPr>
          <a:xfrm>
            <a:off x="7038825" y="717250"/>
            <a:ext cx="3709500" cy="2248200"/>
          </a:xfrm>
          <a:prstGeom prst="rect">
            <a:avLst/>
          </a:prstGeom>
          <a:noFill/>
          <a:ln>
            <a:noFill/>
          </a:ln>
        </p:spPr>
      </p:pic>
      <p:sp>
        <p:nvSpPr>
          <p:cNvPr id="150" name="Google Shape;150;g101b3cff538_0_0"/>
          <p:cNvSpPr txBox="1"/>
          <p:nvPr/>
        </p:nvSpPr>
        <p:spPr>
          <a:xfrm>
            <a:off x="6867925" y="347950"/>
            <a:ext cx="437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Accuracy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pic>
        <p:nvPicPr>
          <p:cNvPr id="151" name="Google Shape;151;g101b3cff538_0_0"/>
          <p:cNvPicPr preferRelativeResize="0"/>
          <p:nvPr/>
        </p:nvPicPr>
        <p:blipFill rotWithShape="1">
          <a:blip r:embed="rId4">
            <a:alphaModFix/>
          </a:blip>
          <a:srcRect b="0" l="4443" r="0" t="0"/>
          <a:stretch/>
        </p:blipFill>
        <p:spPr>
          <a:xfrm>
            <a:off x="6966250" y="3779566"/>
            <a:ext cx="3782100" cy="2398800"/>
          </a:xfrm>
          <a:prstGeom prst="rect">
            <a:avLst/>
          </a:prstGeom>
          <a:noFill/>
          <a:ln>
            <a:noFill/>
          </a:ln>
        </p:spPr>
      </p:pic>
      <p:sp>
        <p:nvSpPr>
          <p:cNvPr id="152" name="Google Shape;152;g101b3cff538_0_0"/>
          <p:cNvSpPr txBox="1"/>
          <p:nvPr/>
        </p:nvSpPr>
        <p:spPr>
          <a:xfrm>
            <a:off x="7140050" y="3321975"/>
            <a:ext cx="386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Loss </a:t>
            </a:r>
            <a:r>
              <a:rPr lang="en-US" sz="1800">
                <a:solidFill>
                  <a:srgbClr val="757070"/>
                </a:solidFill>
              </a:rPr>
              <a:t>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153" name="Google Shape;153;g101b3cff538_0_0"/>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6</a:t>
            </a:r>
            <a:endParaRPr/>
          </a:p>
        </p:txBody>
      </p:sp>
      <p:sp>
        <p:nvSpPr>
          <p:cNvPr id="154" name="Google Shape;154;g101b3cff538_0_0"/>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155" name="Google Shape;155;g101b3cff538_0_0"/>
          <p:cNvSpPr/>
          <p:nvPr/>
        </p:nvSpPr>
        <p:spPr>
          <a:xfrm>
            <a:off x="2378913" y="3855775"/>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01b3cff538_0_0"/>
          <p:cNvSpPr/>
          <p:nvPr/>
        </p:nvSpPr>
        <p:spPr>
          <a:xfrm>
            <a:off x="2790963" y="3855775"/>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01b3cff538_0_0"/>
          <p:cNvSpPr/>
          <p:nvPr/>
        </p:nvSpPr>
        <p:spPr>
          <a:xfrm>
            <a:off x="3203013" y="3855775"/>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01b3cff538_0_0"/>
          <p:cNvSpPr/>
          <p:nvPr/>
        </p:nvSpPr>
        <p:spPr>
          <a:xfrm>
            <a:off x="4248138" y="3855775"/>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101b3cff538_0_0"/>
          <p:cNvSpPr/>
          <p:nvPr/>
        </p:nvSpPr>
        <p:spPr>
          <a:xfrm>
            <a:off x="4663238" y="3855775"/>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101b3cff538_0_0"/>
          <p:cNvSpPr/>
          <p:nvPr/>
        </p:nvSpPr>
        <p:spPr>
          <a:xfrm>
            <a:off x="5078338" y="3855775"/>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g101b3cff538_0_0"/>
          <p:cNvPicPr preferRelativeResize="0"/>
          <p:nvPr/>
        </p:nvPicPr>
        <p:blipFill rotWithShape="1">
          <a:blip r:embed="rId5">
            <a:alphaModFix/>
          </a:blip>
          <a:srcRect b="17014" l="8553" r="9358" t="18485"/>
          <a:stretch/>
        </p:blipFill>
        <p:spPr>
          <a:xfrm>
            <a:off x="1031488" y="4409875"/>
            <a:ext cx="744527" cy="585000"/>
          </a:xfrm>
          <a:prstGeom prst="rect">
            <a:avLst/>
          </a:prstGeom>
          <a:noFill/>
          <a:ln>
            <a:noFill/>
          </a:ln>
        </p:spPr>
      </p:pic>
      <p:sp>
        <p:nvSpPr>
          <p:cNvPr id="162" name="Google Shape;162;g101b3cff538_0_0"/>
          <p:cNvSpPr/>
          <p:nvPr/>
        </p:nvSpPr>
        <p:spPr>
          <a:xfrm>
            <a:off x="1925063" y="4642675"/>
            <a:ext cx="304800" cy="119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01b3cff538_0_0"/>
          <p:cNvSpPr txBox="1"/>
          <p:nvPr/>
        </p:nvSpPr>
        <p:spPr>
          <a:xfrm>
            <a:off x="1471196" y="5698875"/>
            <a:ext cx="4922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6D9EEB"/>
                </a:solidFill>
              </a:rPr>
              <a:t>Convolution</a:t>
            </a:r>
            <a:r>
              <a:rPr lang="en-US" sz="2000">
                <a:solidFill>
                  <a:srgbClr val="757070"/>
                </a:solidFill>
              </a:rPr>
              <a:t>, </a:t>
            </a:r>
            <a:r>
              <a:rPr lang="en-US" sz="2000">
                <a:solidFill>
                  <a:srgbClr val="6AA84F"/>
                </a:solidFill>
              </a:rPr>
              <a:t>Pooling</a:t>
            </a:r>
            <a:r>
              <a:rPr lang="en-US" sz="2000">
                <a:solidFill>
                  <a:srgbClr val="757070"/>
                </a:solidFill>
              </a:rPr>
              <a:t>, </a:t>
            </a:r>
            <a:r>
              <a:rPr lang="en-US" sz="2000">
                <a:solidFill>
                  <a:srgbClr val="A64D79"/>
                </a:solidFill>
              </a:rPr>
              <a:t>Fully connected</a:t>
            </a:r>
            <a:endParaRPr sz="2000">
              <a:solidFill>
                <a:srgbClr val="A64D79"/>
              </a:solidFill>
            </a:endParaRPr>
          </a:p>
        </p:txBody>
      </p:sp>
      <p:sp>
        <p:nvSpPr>
          <p:cNvPr id="164" name="Google Shape;164;g101b3cff538_0_0"/>
          <p:cNvSpPr txBox="1"/>
          <p:nvPr/>
        </p:nvSpPr>
        <p:spPr>
          <a:xfrm>
            <a:off x="613600" y="3252589"/>
            <a:ext cx="4597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Architecture</a:t>
            </a:r>
            <a:endParaRPr sz="2000">
              <a:solidFill>
                <a:srgbClr val="757070"/>
              </a:solidFill>
            </a:endParaRPr>
          </a:p>
        </p:txBody>
      </p:sp>
      <p:sp>
        <p:nvSpPr>
          <p:cNvPr id="165" name="Google Shape;165;g101b3cff538_0_0"/>
          <p:cNvSpPr/>
          <p:nvPr/>
        </p:nvSpPr>
        <p:spPr>
          <a:xfrm>
            <a:off x="3629163" y="3855775"/>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169" name="Shape 169"/>
        <p:cNvGrpSpPr/>
        <p:nvPr/>
      </p:nvGrpSpPr>
      <p:grpSpPr>
        <a:xfrm>
          <a:off x="0" y="0"/>
          <a:ext cx="0" cy="0"/>
          <a:chOff x="0" y="0"/>
          <a:chExt cx="0" cy="0"/>
        </a:xfrm>
      </p:grpSpPr>
      <p:cxnSp>
        <p:nvCxnSpPr>
          <p:cNvPr id="170" name="Google Shape;170;g101b3cff538_0_104"/>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171" name="Google Shape;171;g101b3cff538_0_104"/>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4 Layer CNN</a:t>
            </a:r>
            <a:endParaRPr/>
          </a:p>
        </p:txBody>
      </p:sp>
      <p:sp>
        <p:nvSpPr>
          <p:cNvPr id="172" name="Google Shape;172;g101b3cff538_0_104"/>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7</a:t>
            </a:r>
            <a:endParaRPr/>
          </a:p>
        </p:txBody>
      </p:sp>
      <p:sp>
        <p:nvSpPr>
          <p:cNvPr id="173" name="Google Shape;173;g101b3cff538_0_104"/>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174" name="Google Shape;174;g101b3cff538_0_104"/>
          <p:cNvSpPr txBox="1"/>
          <p:nvPr/>
        </p:nvSpPr>
        <p:spPr>
          <a:xfrm>
            <a:off x="613600" y="1263352"/>
            <a:ext cx="4597200" cy="169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Training Details</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rPr>
              <a:t>Learning rate 0.0003</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Batch size 16, ReLU activations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30 epochs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No augmentations</a:t>
            </a:r>
            <a:endParaRPr sz="2000">
              <a:solidFill>
                <a:srgbClr val="757070"/>
              </a:solidFill>
            </a:endParaRPr>
          </a:p>
        </p:txBody>
      </p:sp>
      <p:sp>
        <p:nvSpPr>
          <p:cNvPr id="175" name="Google Shape;175;g101b3cff538_0_104"/>
          <p:cNvSpPr/>
          <p:nvPr/>
        </p:nvSpPr>
        <p:spPr>
          <a:xfrm>
            <a:off x="1906988" y="387035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01b3cff538_0_104"/>
          <p:cNvSpPr/>
          <p:nvPr/>
        </p:nvSpPr>
        <p:spPr>
          <a:xfrm>
            <a:off x="2345325" y="386000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01b3cff538_0_104"/>
          <p:cNvSpPr/>
          <p:nvPr/>
        </p:nvSpPr>
        <p:spPr>
          <a:xfrm>
            <a:off x="4649038" y="3877888"/>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101b3cff538_0_104"/>
          <p:cNvSpPr/>
          <p:nvPr/>
        </p:nvSpPr>
        <p:spPr>
          <a:xfrm>
            <a:off x="5064138" y="3877888"/>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g101b3cff538_0_104"/>
          <p:cNvPicPr preferRelativeResize="0"/>
          <p:nvPr/>
        </p:nvPicPr>
        <p:blipFill rotWithShape="1">
          <a:blip r:embed="rId3">
            <a:alphaModFix/>
          </a:blip>
          <a:srcRect b="17014" l="8553" r="9358" t="18485"/>
          <a:stretch/>
        </p:blipFill>
        <p:spPr>
          <a:xfrm>
            <a:off x="559563" y="4424450"/>
            <a:ext cx="744527" cy="585000"/>
          </a:xfrm>
          <a:prstGeom prst="rect">
            <a:avLst/>
          </a:prstGeom>
          <a:noFill/>
          <a:ln>
            <a:noFill/>
          </a:ln>
        </p:spPr>
      </p:pic>
      <p:sp>
        <p:nvSpPr>
          <p:cNvPr id="180" name="Google Shape;180;g101b3cff538_0_104"/>
          <p:cNvSpPr/>
          <p:nvPr/>
        </p:nvSpPr>
        <p:spPr>
          <a:xfrm>
            <a:off x="1453138" y="4657250"/>
            <a:ext cx="304800" cy="119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01b3cff538_0_104"/>
          <p:cNvSpPr txBox="1"/>
          <p:nvPr/>
        </p:nvSpPr>
        <p:spPr>
          <a:xfrm>
            <a:off x="1107200" y="5712563"/>
            <a:ext cx="49035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6D9EEB"/>
                </a:solidFill>
              </a:rPr>
              <a:t>Convolution</a:t>
            </a:r>
            <a:r>
              <a:rPr lang="en-US" sz="2000">
                <a:solidFill>
                  <a:srgbClr val="757070"/>
                </a:solidFill>
              </a:rPr>
              <a:t>, </a:t>
            </a:r>
            <a:r>
              <a:rPr lang="en-US" sz="2000">
                <a:solidFill>
                  <a:srgbClr val="6AA84F"/>
                </a:solidFill>
              </a:rPr>
              <a:t>Pooling</a:t>
            </a:r>
            <a:r>
              <a:rPr lang="en-US" sz="2000">
                <a:solidFill>
                  <a:srgbClr val="757070"/>
                </a:solidFill>
              </a:rPr>
              <a:t>,</a:t>
            </a:r>
            <a:r>
              <a:rPr lang="en-US" sz="2000">
                <a:solidFill>
                  <a:srgbClr val="757070"/>
                </a:solidFill>
              </a:rPr>
              <a:t> </a:t>
            </a:r>
            <a:r>
              <a:rPr lang="en-US" sz="2000">
                <a:solidFill>
                  <a:srgbClr val="A64D79"/>
                </a:solidFill>
              </a:rPr>
              <a:t>Fully connected</a:t>
            </a:r>
            <a:endParaRPr sz="2000">
              <a:solidFill>
                <a:srgbClr val="A64D79"/>
              </a:solidFill>
            </a:endParaRPr>
          </a:p>
        </p:txBody>
      </p:sp>
      <p:sp>
        <p:nvSpPr>
          <p:cNvPr id="182" name="Google Shape;182;g101b3cff538_0_104"/>
          <p:cNvSpPr txBox="1"/>
          <p:nvPr/>
        </p:nvSpPr>
        <p:spPr>
          <a:xfrm>
            <a:off x="613600" y="3296189"/>
            <a:ext cx="4597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Architecture</a:t>
            </a:r>
            <a:endParaRPr sz="2000">
              <a:solidFill>
                <a:srgbClr val="757070"/>
              </a:solidFill>
            </a:endParaRPr>
          </a:p>
        </p:txBody>
      </p:sp>
      <p:sp>
        <p:nvSpPr>
          <p:cNvPr id="183" name="Google Shape;183;g101b3cff538_0_104"/>
          <p:cNvSpPr txBox="1"/>
          <p:nvPr/>
        </p:nvSpPr>
        <p:spPr>
          <a:xfrm>
            <a:off x="6867925" y="347950"/>
            <a:ext cx="437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Accuracy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184" name="Google Shape;184;g101b3cff538_0_104"/>
          <p:cNvSpPr txBox="1"/>
          <p:nvPr/>
        </p:nvSpPr>
        <p:spPr>
          <a:xfrm>
            <a:off x="7140050" y="3321975"/>
            <a:ext cx="386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Loss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185" name="Google Shape;185;g101b3cff538_0_104"/>
          <p:cNvSpPr/>
          <p:nvPr/>
        </p:nvSpPr>
        <p:spPr>
          <a:xfrm>
            <a:off x="2783663" y="3860000"/>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g101b3cff538_0_104"/>
          <p:cNvPicPr preferRelativeResize="0"/>
          <p:nvPr/>
        </p:nvPicPr>
        <p:blipFill rotWithShape="1">
          <a:blip r:embed="rId4">
            <a:alphaModFix/>
          </a:blip>
          <a:srcRect b="0" l="0" r="0" t="0"/>
          <a:stretch/>
        </p:blipFill>
        <p:spPr>
          <a:xfrm>
            <a:off x="7002975" y="769501"/>
            <a:ext cx="3845100" cy="2330700"/>
          </a:xfrm>
          <a:prstGeom prst="rect">
            <a:avLst/>
          </a:prstGeom>
          <a:noFill/>
          <a:ln>
            <a:noFill/>
          </a:ln>
        </p:spPr>
      </p:pic>
      <p:pic>
        <p:nvPicPr>
          <p:cNvPr id="187" name="Google Shape;187;g101b3cff538_0_104"/>
          <p:cNvPicPr preferRelativeResize="0"/>
          <p:nvPr/>
        </p:nvPicPr>
        <p:blipFill rotWithShape="1">
          <a:blip r:embed="rId5">
            <a:alphaModFix/>
          </a:blip>
          <a:srcRect b="0" l="0" r="0" t="0"/>
          <a:stretch/>
        </p:blipFill>
        <p:spPr>
          <a:xfrm>
            <a:off x="6771575" y="3715174"/>
            <a:ext cx="4076400" cy="2470500"/>
          </a:xfrm>
          <a:prstGeom prst="rect">
            <a:avLst/>
          </a:prstGeom>
          <a:noFill/>
          <a:ln>
            <a:noFill/>
          </a:ln>
        </p:spPr>
      </p:pic>
      <p:sp>
        <p:nvSpPr>
          <p:cNvPr id="188" name="Google Shape;188;g101b3cff538_0_104"/>
          <p:cNvSpPr/>
          <p:nvPr/>
        </p:nvSpPr>
        <p:spPr>
          <a:xfrm>
            <a:off x="3222013" y="3878425"/>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101b3cff538_0_104"/>
          <p:cNvSpPr/>
          <p:nvPr/>
        </p:nvSpPr>
        <p:spPr>
          <a:xfrm>
            <a:off x="3660350" y="3868075"/>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01b3cff538_0_104"/>
          <p:cNvSpPr/>
          <p:nvPr/>
        </p:nvSpPr>
        <p:spPr>
          <a:xfrm>
            <a:off x="4098688" y="3868075"/>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194" name="Shape 194"/>
        <p:cNvGrpSpPr/>
        <p:nvPr/>
      </p:nvGrpSpPr>
      <p:grpSpPr>
        <a:xfrm>
          <a:off x="0" y="0"/>
          <a:ext cx="0" cy="0"/>
          <a:chOff x="0" y="0"/>
          <a:chExt cx="0" cy="0"/>
        </a:xfrm>
      </p:grpSpPr>
      <p:cxnSp>
        <p:nvCxnSpPr>
          <p:cNvPr id="195" name="Google Shape;195;g101b3cff538_0_16"/>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196" name="Google Shape;196;g101b3cff538_0_16"/>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Batch Normalization</a:t>
            </a:r>
            <a:endParaRPr/>
          </a:p>
        </p:txBody>
      </p:sp>
      <p:sp>
        <p:nvSpPr>
          <p:cNvPr id="197" name="Google Shape;197;g101b3cff538_0_16"/>
          <p:cNvSpPr txBox="1"/>
          <p:nvPr/>
        </p:nvSpPr>
        <p:spPr>
          <a:xfrm>
            <a:off x="613590" y="1263325"/>
            <a:ext cx="10790400" cy="1939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400">
                <a:solidFill>
                  <a:srgbClr val="646464"/>
                </a:solidFill>
              </a:rPr>
              <a:t>Process</a:t>
            </a:r>
            <a:endParaRPr>
              <a:solidFill>
                <a:schemeClr val="dk1"/>
              </a:solidFill>
            </a:endParaRPr>
          </a:p>
          <a:p>
            <a:pPr indent="-273050" lvl="0" marL="285750" rtl="0" algn="l">
              <a:spcBef>
                <a:spcPts val="0"/>
              </a:spcBef>
              <a:spcAft>
                <a:spcPts val="0"/>
              </a:spcAft>
              <a:buClr>
                <a:srgbClr val="757070"/>
              </a:buClr>
              <a:buSzPts val="1800"/>
              <a:buChar char="•"/>
            </a:pPr>
            <a:r>
              <a:rPr lang="en-US" sz="1800">
                <a:solidFill>
                  <a:srgbClr val="757070"/>
                </a:solidFill>
              </a:rPr>
              <a:t>Shift activations by mean, scale by standard dev. =&gt; mean of 0, unit dev.</a:t>
            </a:r>
            <a:endParaRPr b="1" sz="2200">
              <a:solidFill>
                <a:srgbClr val="646464"/>
              </a:solidFill>
            </a:endParaRPr>
          </a:p>
          <a:p>
            <a:pPr indent="0" lvl="0" marL="0" marR="0" rtl="0" algn="l">
              <a:spcBef>
                <a:spcPts val="0"/>
              </a:spcBef>
              <a:spcAft>
                <a:spcPts val="0"/>
              </a:spcAft>
              <a:buNone/>
            </a:pPr>
            <a:r>
              <a:t/>
            </a:r>
            <a:endParaRPr b="1" sz="1800">
              <a:solidFill>
                <a:srgbClr val="646464"/>
              </a:solidFill>
            </a:endParaRPr>
          </a:p>
          <a:p>
            <a:pPr indent="0" lvl="0" marL="0" marR="0" rtl="0" algn="l">
              <a:spcBef>
                <a:spcPts val="0"/>
              </a:spcBef>
              <a:spcAft>
                <a:spcPts val="0"/>
              </a:spcAft>
              <a:buNone/>
            </a:pPr>
            <a:r>
              <a:rPr b="1" lang="en-US" sz="2400">
                <a:solidFill>
                  <a:srgbClr val="646464"/>
                </a:solidFill>
              </a:rPr>
              <a:t>Benefits</a:t>
            </a:r>
            <a:endParaRPr/>
          </a:p>
          <a:p>
            <a:pPr indent="-273050" lvl="0" marL="285750" marR="0" rtl="0" algn="l">
              <a:spcBef>
                <a:spcPts val="0"/>
              </a:spcBef>
              <a:spcAft>
                <a:spcPts val="0"/>
              </a:spcAft>
              <a:buClr>
                <a:srgbClr val="757070"/>
              </a:buClr>
              <a:buSzPts val="1800"/>
              <a:buFont typeface="Arial"/>
              <a:buChar char="•"/>
            </a:pPr>
            <a:r>
              <a:rPr lang="en-US" sz="1800">
                <a:solidFill>
                  <a:srgbClr val="757070"/>
                </a:solidFill>
              </a:rPr>
              <a:t>Speeds up training, allows higher learning rate</a:t>
            </a:r>
            <a:endParaRPr sz="1800">
              <a:solidFill>
                <a:srgbClr val="757070"/>
              </a:solidFill>
            </a:endParaRPr>
          </a:p>
          <a:p>
            <a:pPr indent="-273050" lvl="0" marL="285750" marR="0" rtl="0" algn="l">
              <a:spcBef>
                <a:spcPts val="0"/>
              </a:spcBef>
              <a:spcAft>
                <a:spcPts val="0"/>
              </a:spcAft>
              <a:buClr>
                <a:srgbClr val="757070"/>
              </a:buClr>
              <a:buSzPts val="1800"/>
              <a:buFont typeface="Arial"/>
              <a:buChar char="•"/>
            </a:pPr>
            <a:r>
              <a:rPr lang="en-US" sz="1800">
                <a:solidFill>
                  <a:srgbClr val="757070"/>
                </a:solidFill>
              </a:rPr>
              <a:t>Provides some regularization, easier weight initialization</a:t>
            </a:r>
            <a:endParaRPr sz="1200"/>
          </a:p>
        </p:txBody>
      </p:sp>
      <p:sp>
        <p:nvSpPr>
          <p:cNvPr id="198" name="Google Shape;198;g101b3cff538_0_16"/>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8</a:t>
            </a:r>
            <a:endParaRPr/>
          </a:p>
        </p:txBody>
      </p:sp>
      <p:sp>
        <p:nvSpPr>
          <p:cNvPr id="199" name="Google Shape;199;g101b3cff538_0_16"/>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pic>
        <p:nvPicPr>
          <p:cNvPr id="200" name="Google Shape;200;g101b3cff538_0_16"/>
          <p:cNvPicPr preferRelativeResize="0"/>
          <p:nvPr/>
        </p:nvPicPr>
        <p:blipFill>
          <a:blip r:embed="rId3">
            <a:alphaModFix/>
          </a:blip>
          <a:stretch>
            <a:fillRect/>
          </a:stretch>
        </p:blipFill>
        <p:spPr>
          <a:xfrm>
            <a:off x="511925" y="3132075"/>
            <a:ext cx="11168050" cy="2792025"/>
          </a:xfrm>
          <a:prstGeom prst="rect">
            <a:avLst/>
          </a:prstGeom>
          <a:noFill/>
          <a:ln>
            <a:noFill/>
          </a:ln>
        </p:spPr>
      </p:pic>
      <p:sp>
        <p:nvSpPr>
          <p:cNvPr id="201" name="Google Shape;201;g101b3cff538_0_16"/>
          <p:cNvSpPr txBox="1"/>
          <p:nvPr/>
        </p:nvSpPr>
        <p:spPr>
          <a:xfrm>
            <a:off x="308851" y="6041800"/>
            <a:ext cx="115743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757070"/>
                </a:solidFill>
              </a:rPr>
              <a:t>Ioffe, Sergey, and Christian Szegedy. "Batch normalization: Accelerating deep network training by reducing internal covariate shift." International conference on machine learning. PMLR, 2015.</a:t>
            </a:r>
            <a:endParaRPr sz="1000">
              <a:solidFill>
                <a:srgbClr val="757070"/>
              </a:solidFill>
            </a:endParaRPr>
          </a:p>
        </p:txBody>
      </p:sp>
      <p:cxnSp>
        <p:nvCxnSpPr>
          <p:cNvPr id="202" name="Google Shape;202;g101b3cff538_0_16"/>
          <p:cNvCxnSpPr/>
          <p:nvPr/>
        </p:nvCxnSpPr>
        <p:spPr>
          <a:xfrm flipH="1" rot="10800000">
            <a:off x="9181000" y="2266750"/>
            <a:ext cx="2223000" cy="14400"/>
          </a:xfrm>
          <a:prstGeom prst="straightConnector1">
            <a:avLst/>
          </a:prstGeom>
          <a:noFill/>
          <a:ln cap="flat" cmpd="sng" w="19050">
            <a:solidFill>
              <a:schemeClr val="dk1"/>
            </a:solidFill>
            <a:prstDash val="solid"/>
            <a:round/>
            <a:headEnd len="med" w="med" type="none"/>
            <a:tailEnd len="med" w="med" type="none"/>
          </a:ln>
        </p:spPr>
      </p:cxnSp>
      <p:cxnSp>
        <p:nvCxnSpPr>
          <p:cNvPr id="203" name="Google Shape;203;g101b3cff538_0_16"/>
          <p:cNvCxnSpPr/>
          <p:nvPr/>
        </p:nvCxnSpPr>
        <p:spPr>
          <a:xfrm>
            <a:off x="10256200" y="846600"/>
            <a:ext cx="14400" cy="1656300"/>
          </a:xfrm>
          <a:prstGeom prst="straightConnector1">
            <a:avLst/>
          </a:prstGeom>
          <a:noFill/>
          <a:ln cap="flat" cmpd="sng" w="19050">
            <a:solidFill>
              <a:schemeClr val="dk1"/>
            </a:solidFill>
            <a:prstDash val="solid"/>
            <a:round/>
            <a:headEnd len="med" w="med" type="none"/>
            <a:tailEnd len="med" w="med" type="none"/>
          </a:ln>
        </p:spPr>
      </p:cxnSp>
      <p:sp>
        <p:nvSpPr>
          <p:cNvPr id="204" name="Google Shape;204;g101b3cff538_0_16"/>
          <p:cNvSpPr/>
          <p:nvPr/>
        </p:nvSpPr>
        <p:spPr>
          <a:xfrm>
            <a:off x="9253650" y="1116681"/>
            <a:ext cx="1888850" cy="975600"/>
          </a:xfrm>
          <a:custGeom>
            <a:rect b="b" l="l" r="r" t="t"/>
            <a:pathLst>
              <a:path extrusionOk="0" h="39024" w="75554">
                <a:moveTo>
                  <a:pt x="0" y="38443"/>
                </a:moveTo>
                <a:cubicBezTo>
                  <a:pt x="1841" y="38346"/>
                  <a:pt x="8234" y="37959"/>
                  <a:pt x="11043" y="37862"/>
                </a:cubicBezTo>
                <a:cubicBezTo>
                  <a:pt x="13852" y="37765"/>
                  <a:pt x="14046" y="39121"/>
                  <a:pt x="16855" y="37862"/>
                </a:cubicBezTo>
                <a:cubicBezTo>
                  <a:pt x="19664" y="36603"/>
                  <a:pt x="24023" y="36602"/>
                  <a:pt x="27897" y="30306"/>
                </a:cubicBezTo>
                <a:cubicBezTo>
                  <a:pt x="31772" y="24010"/>
                  <a:pt x="35646" y="-593"/>
                  <a:pt x="40102" y="85"/>
                </a:cubicBezTo>
                <a:cubicBezTo>
                  <a:pt x="44558" y="763"/>
                  <a:pt x="50273" y="28079"/>
                  <a:pt x="54632" y="34375"/>
                </a:cubicBezTo>
                <a:cubicBezTo>
                  <a:pt x="58991" y="40671"/>
                  <a:pt x="62768" y="37087"/>
                  <a:pt x="66255" y="37862"/>
                </a:cubicBezTo>
                <a:cubicBezTo>
                  <a:pt x="69742" y="38637"/>
                  <a:pt x="74004" y="38830"/>
                  <a:pt x="75554" y="39024"/>
                </a:cubicBezTo>
              </a:path>
            </a:pathLst>
          </a:custGeom>
          <a:noFill/>
          <a:ln cap="flat" cmpd="sng" w="19050">
            <a:solidFill>
              <a:schemeClr val="dk2"/>
            </a:solidFill>
            <a:prstDash val="solid"/>
            <a:round/>
            <a:headEnd len="med" w="med" type="none"/>
            <a:tailEnd len="med" w="med" type="none"/>
          </a:ln>
        </p:spPr>
      </p:sp>
      <p:sp>
        <p:nvSpPr>
          <p:cNvPr id="205" name="Google Shape;205;g101b3cff538_0_16"/>
          <p:cNvSpPr txBox="1"/>
          <p:nvPr/>
        </p:nvSpPr>
        <p:spPr>
          <a:xfrm>
            <a:off x="9033698" y="345000"/>
            <a:ext cx="2459400" cy="501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rgbClr val="646464"/>
                </a:solidFill>
                <a:latin typeface="Calibri"/>
                <a:ea typeface="Calibri"/>
                <a:cs typeface="Calibri"/>
                <a:sym typeface="Calibri"/>
              </a:rPr>
              <a:t>Input Distribution</a:t>
            </a:r>
            <a:endParaRPr sz="2200">
              <a:solidFill>
                <a:srgbClr val="646464"/>
              </a:solidFill>
            </a:endParaRPr>
          </a:p>
        </p:txBody>
      </p:sp>
      <p:sp>
        <p:nvSpPr>
          <p:cNvPr id="206" name="Google Shape;206;g101b3cff538_0_16"/>
          <p:cNvSpPr txBox="1"/>
          <p:nvPr/>
        </p:nvSpPr>
        <p:spPr>
          <a:xfrm>
            <a:off x="10007350" y="2541012"/>
            <a:ext cx="512100" cy="331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0</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10000">
              <a:srgbClr val="F5F5F5"/>
            </a:gs>
            <a:gs pos="100000">
              <a:srgbClr val="F5F5F5"/>
            </a:gs>
          </a:gsLst>
          <a:lin ang="5400012" scaled="0"/>
        </a:gradFill>
      </p:bgPr>
    </p:bg>
    <p:spTree>
      <p:nvGrpSpPr>
        <p:cNvPr id="210" name="Shape 210"/>
        <p:cNvGrpSpPr/>
        <p:nvPr/>
      </p:nvGrpSpPr>
      <p:grpSpPr>
        <a:xfrm>
          <a:off x="0" y="0"/>
          <a:ext cx="0" cy="0"/>
          <a:chOff x="0" y="0"/>
          <a:chExt cx="0" cy="0"/>
        </a:xfrm>
      </p:grpSpPr>
      <p:cxnSp>
        <p:nvCxnSpPr>
          <p:cNvPr id="211" name="Google Shape;211;g101b3cff538_0_24"/>
          <p:cNvCxnSpPr/>
          <p:nvPr/>
        </p:nvCxnSpPr>
        <p:spPr>
          <a:xfrm>
            <a:off x="308810" y="6272129"/>
            <a:ext cx="11574300" cy="0"/>
          </a:xfrm>
          <a:prstGeom prst="straightConnector1">
            <a:avLst/>
          </a:prstGeom>
          <a:noFill/>
          <a:ln cap="flat" cmpd="sng" w="19050">
            <a:solidFill>
              <a:srgbClr val="BFBFBF"/>
            </a:solidFill>
            <a:prstDash val="solid"/>
            <a:miter lim="800000"/>
            <a:headEnd len="sm" w="sm" type="none"/>
            <a:tailEnd len="sm" w="sm" type="none"/>
          </a:ln>
        </p:spPr>
      </p:cxnSp>
      <p:sp>
        <p:nvSpPr>
          <p:cNvPr id="212" name="Google Shape;212;g101b3cff538_0_24"/>
          <p:cNvSpPr txBox="1"/>
          <p:nvPr/>
        </p:nvSpPr>
        <p:spPr>
          <a:xfrm>
            <a:off x="613611" y="441520"/>
            <a:ext cx="10467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646464"/>
                </a:solidFill>
                <a:latin typeface="Arial Black"/>
                <a:ea typeface="Arial Black"/>
                <a:cs typeface="Arial Black"/>
                <a:sym typeface="Arial Black"/>
              </a:rPr>
              <a:t>4 Layer CNN + Batch Norm</a:t>
            </a:r>
            <a:endParaRPr/>
          </a:p>
        </p:txBody>
      </p:sp>
      <p:sp>
        <p:nvSpPr>
          <p:cNvPr id="213" name="Google Shape;213;g101b3cff538_0_24"/>
          <p:cNvSpPr txBox="1"/>
          <p:nvPr/>
        </p:nvSpPr>
        <p:spPr>
          <a:xfrm>
            <a:off x="308810" y="6288070"/>
            <a:ext cx="1977300" cy="50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a:solidFill>
                  <a:srgbClr val="888888"/>
                </a:solidFill>
                <a:latin typeface="Calibri"/>
                <a:ea typeface="Calibri"/>
                <a:cs typeface="Calibri"/>
                <a:sym typeface="Calibri"/>
              </a:rPr>
              <a:t>DarkSide Group Project</a:t>
            </a:r>
            <a:endParaRPr/>
          </a:p>
          <a:p>
            <a:pPr indent="0" lvl="0" marL="0" marR="0" rtl="0" algn="l">
              <a:spcBef>
                <a:spcPts val="0"/>
              </a:spcBef>
              <a:spcAft>
                <a:spcPts val="0"/>
              </a:spcAft>
              <a:buNone/>
            </a:pPr>
            <a:r>
              <a:rPr lang="en-US">
                <a:solidFill>
                  <a:srgbClr val="888888"/>
                </a:solidFill>
                <a:latin typeface="Calibri"/>
                <a:ea typeface="Calibri"/>
                <a:cs typeface="Calibri"/>
                <a:sym typeface="Calibri"/>
              </a:rPr>
              <a:t>9</a:t>
            </a:r>
            <a:endParaRPr/>
          </a:p>
        </p:txBody>
      </p:sp>
      <p:sp>
        <p:nvSpPr>
          <p:cNvPr id="214" name="Google Shape;214;g101b3cff538_0_24"/>
          <p:cNvSpPr txBox="1"/>
          <p:nvPr/>
        </p:nvSpPr>
        <p:spPr>
          <a:xfrm>
            <a:off x="10118558" y="6288088"/>
            <a:ext cx="1764600" cy="5016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a:solidFill>
                  <a:srgbClr val="888888"/>
                </a:solidFill>
                <a:latin typeface="Calibri"/>
                <a:ea typeface="Calibri"/>
                <a:cs typeface="Calibri"/>
                <a:sym typeface="Calibri"/>
              </a:rPr>
              <a:t>Dr. Christoph Eick</a:t>
            </a:r>
            <a:endParaRPr/>
          </a:p>
          <a:p>
            <a:pPr indent="0" lvl="0" marL="0" marR="0" rtl="0" algn="r">
              <a:spcBef>
                <a:spcPts val="0"/>
              </a:spcBef>
              <a:spcAft>
                <a:spcPts val="0"/>
              </a:spcAft>
              <a:buNone/>
            </a:pPr>
            <a:r>
              <a:rPr lang="en-US">
                <a:solidFill>
                  <a:srgbClr val="888888"/>
                </a:solidFill>
                <a:latin typeface="Calibri"/>
                <a:ea typeface="Calibri"/>
                <a:cs typeface="Calibri"/>
                <a:sym typeface="Calibri"/>
              </a:rPr>
              <a:t>CS 3337</a:t>
            </a:r>
            <a:endParaRPr/>
          </a:p>
        </p:txBody>
      </p:sp>
      <p:sp>
        <p:nvSpPr>
          <p:cNvPr id="215" name="Google Shape;215;g101b3cff538_0_24"/>
          <p:cNvSpPr txBox="1"/>
          <p:nvPr/>
        </p:nvSpPr>
        <p:spPr>
          <a:xfrm>
            <a:off x="613600" y="1263350"/>
            <a:ext cx="5753400" cy="169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Training Details</a:t>
            </a:r>
            <a:endParaRPr/>
          </a:p>
          <a:p>
            <a:pPr indent="-285750" lvl="0" marL="285750" marR="0" rtl="0" algn="l">
              <a:spcBef>
                <a:spcPts val="0"/>
              </a:spcBef>
              <a:spcAft>
                <a:spcPts val="0"/>
              </a:spcAft>
              <a:buClr>
                <a:srgbClr val="757070"/>
              </a:buClr>
              <a:buSzPts val="2000"/>
              <a:buFont typeface="Arial"/>
              <a:buChar char="•"/>
            </a:pPr>
            <a:r>
              <a:rPr lang="en-US" sz="2000">
                <a:solidFill>
                  <a:srgbClr val="757070"/>
                </a:solidFill>
              </a:rPr>
              <a:t>Learning rate 0.0003</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Batch size 16, ReLU activations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30 epochs</a:t>
            </a:r>
            <a:endParaRPr sz="2000">
              <a:solidFill>
                <a:srgbClr val="757070"/>
              </a:solidFill>
            </a:endParaRPr>
          </a:p>
          <a:p>
            <a:pPr indent="-285750" lvl="0" marL="285750" marR="0" rtl="0" algn="l">
              <a:spcBef>
                <a:spcPts val="0"/>
              </a:spcBef>
              <a:spcAft>
                <a:spcPts val="0"/>
              </a:spcAft>
              <a:buClr>
                <a:srgbClr val="757070"/>
              </a:buClr>
              <a:buSzPts val="2000"/>
              <a:buChar char="•"/>
            </a:pPr>
            <a:r>
              <a:rPr lang="en-US" sz="2000">
                <a:solidFill>
                  <a:srgbClr val="757070"/>
                </a:solidFill>
              </a:rPr>
              <a:t>Batch normalization after convolutions</a:t>
            </a:r>
            <a:endParaRPr sz="2000">
              <a:solidFill>
                <a:srgbClr val="757070"/>
              </a:solidFill>
            </a:endParaRPr>
          </a:p>
        </p:txBody>
      </p:sp>
      <p:sp>
        <p:nvSpPr>
          <p:cNvPr id="216" name="Google Shape;216;g101b3cff538_0_24"/>
          <p:cNvSpPr/>
          <p:nvPr/>
        </p:nvSpPr>
        <p:spPr>
          <a:xfrm>
            <a:off x="1883113" y="408075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01b3cff538_0_24"/>
          <p:cNvSpPr/>
          <p:nvPr/>
        </p:nvSpPr>
        <p:spPr>
          <a:xfrm>
            <a:off x="2295163" y="4078988"/>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101b3cff538_0_24"/>
          <p:cNvSpPr/>
          <p:nvPr/>
        </p:nvSpPr>
        <p:spPr>
          <a:xfrm>
            <a:off x="2707213" y="4080750"/>
            <a:ext cx="304800" cy="16932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101b3cff538_0_24"/>
          <p:cNvSpPr/>
          <p:nvPr/>
        </p:nvSpPr>
        <p:spPr>
          <a:xfrm>
            <a:off x="4195263" y="4070400"/>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01b3cff538_0_24"/>
          <p:cNvSpPr/>
          <p:nvPr/>
        </p:nvSpPr>
        <p:spPr>
          <a:xfrm>
            <a:off x="4610363" y="4070400"/>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01b3cff538_0_24"/>
          <p:cNvSpPr/>
          <p:nvPr/>
        </p:nvSpPr>
        <p:spPr>
          <a:xfrm>
            <a:off x="5025463" y="4070400"/>
            <a:ext cx="304800" cy="1693200"/>
          </a:xfrm>
          <a:prstGeom prst="rect">
            <a:avLst/>
          </a:prstGeom>
          <a:solidFill>
            <a:srgbClr val="D5A6B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g101b3cff538_0_24"/>
          <p:cNvPicPr preferRelativeResize="0"/>
          <p:nvPr/>
        </p:nvPicPr>
        <p:blipFill rotWithShape="1">
          <a:blip r:embed="rId3">
            <a:alphaModFix/>
          </a:blip>
          <a:srcRect b="17014" l="8553" r="9358" t="18485"/>
          <a:stretch/>
        </p:blipFill>
        <p:spPr>
          <a:xfrm>
            <a:off x="535688" y="4634850"/>
            <a:ext cx="744527" cy="585000"/>
          </a:xfrm>
          <a:prstGeom prst="rect">
            <a:avLst/>
          </a:prstGeom>
          <a:noFill/>
          <a:ln>
            <a:noFill/>
          </a:ln>
        </p:spPr>
      </p:pic>
      <p:sp>
        <p:nvSpPr>
          <p:cNvPr id="223" name="Google Shape;223;g101b3cff538_0_24"/>
          <p:cNvSpPr/>
          <p:nvPr/>
        </p:nvSpPr>
        <p:spPr>
          <a:xfrm>
            <a:off x="1429263" y="4867650"/>
            <a:ext cx="304800" cy="119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01b3cff538_0_24"/>
          <p:cNvSpPr txBox="1"/>
          <p:nvPr/>
        </p:nvSpPr>
        <p:spPr>
          <a:xfrm>
            <a:off x="378325" y="5847675"/>
            <a:ext cx="6509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6D9EEB"/>
                </a:solidFill>
              </a:rPr>
              <a:t>Convolution</a:t>
            </a:r>
            <a:r>
              <a:rPr lang="en-US" sz="2000">
                <a:solidFill>
                  <a:srgbClr val="757070"/>
                </a:solidFill>
              </a:rPr>
              <a:t>, </a:t>
            </a:r>
            <a:r>
              <a:rPr lang="en-US" sz="2000">
                <a:solidFill>
                  <a:srgbClr val="E69138"/>
                </a:solidFill>
              </a:rPr>
              <a:t>Batch Norm</a:t>
            </a:r>
            <a:r>
              <a:rPr lang="en-US" sz="2000">
                <a:solidFill>
                  <a:srgbClr val="757070"/>
                </a:solidFill>
              </a:rPr>
              <a:t>, </a:t>
            </a:r>
            <a:r>
              <a:rPr lang="en-US" sz="2000">
                <a:solidFill>
                  <a:srgbClr val="6AA84F"/>
                </a:solidFill>
              </a:rPr>
              <a:t>Pooling</a:t>
            </a:r>
            <a:r>
              <a:rPr lang="en-US" sz="2000">
                <a:solidFill>
                  <a:srgbClr val="757070"/>
                </a:solidFill>
              </a:rPr>
              <a:t>, </a:t>
            </a:r>
            <a:r>
              <a:rPr lang="en-US" sz="2000">
                <a:solidFill>
                  <a:srgbClr val="A64D79"/>
                </a:solidFill>
              </a:rPr>
              <a:t>Fully connected</a:t>
            </a:r>
            <a:endParaRPr sz="2000">
              <a:solidFill>
                <a:srgbClr val="A64D79"/>
              </a:solidFill>
            </a:endParaRPr>
          </a:p>
        </p:txBody>
      </p:sp>
      <p:sp>
        <p:nvSpPr>
          <p:cNvPr id="225" name="Google Shape;225;g101b3cff538_0_24"/>
          <p:cNvSpPr txBox="1"/>
          <p:nvPr/>
        </p:nvSpPr>
        <p:spPr>
          <a:xfrm>
            <a:off x="613600" y="3100189"/>
            <a:ext cx="4597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646464"/>
                </a:solidFill>
              </a:rPr>
              <a:t>Architecture</a:t>
            </a:r>
            <a:endParaRPr sz="2000">
              <a:solidFill>
                <a:srgbClr val="757070"/>
              </a:solidFill>
            </a:endParaRPr>
          </a:p>
        </p:txBody>
      </p:sp>
      <p:sp>
        <p:nvSpPr>
          <p:cNvPr id="226" name="Google Shape;226;g101b3cff538_0_24"/>
          <p:cNvSpPr txBox="1"/>
          <p:nvPr/>
        </p:nvSpPr>
        <p:spPr>
          <a:xfrm>
            <a:off x="7020325" y="347950"/>
            <a:ext cx="4377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Accuracy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227" name="Google Shape;227;g101b3cff538_0_24"/>
          <p:cNvSpPr txBox="1"/>
          <p:nvPr/>
        </p:nvSpPr>
        <p:spPr>
          <a:xfrm>
            <a:off x="7292450" y="3321975"/>
            <a:ext cx="3867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57070"/>
                </a:solidFill>
              </a:rPr>
              <a:t>Loss vs Epochs (</a:t>
            </a:r>
            <a:r>
              <a:rPr lang="en-US" sz="1800">
                <a:solidFill>
                  <a:srgbClr val="FF7043"/>
                </a:solidFill>
              </a:rPr>
              <a:t>training</a:t>
            </a:r>
            <a:r>
              <a:rPr lang="en-US" sz="1800">
                <a:solidFill>
                  <a:srgbClr val="757070"/>
                </a:solidFill>
              </a:rPr>
              <a:t>, </a:t>
            </a:r>
            <a:r>
              <a:rPr lang="en-US" sz="1800">
                <a:solidFill>
                  <a:srgbClr val="0077BB"/>
                </a:solidFill>
              </a:rPr>
              <a:t>validation</a:t>
            </a:r>
            <a:r>
              <a:rPr lang="en-US" sz="1800">
                <a:solidFill>
                  <a:srgbClr val="757070"/>
                </a:solidFill>
              </a:rPr>
              <a:t>)</a:t>
            </a:r>
            <a:endParaRPr sz="1800"/>
          </a:p>
        </p:txBody>
      </p:sp>
      <p:sp>
        <p:nvSpPr>
          <p:cNvPr id="228" name="Google Shape;228;g101b3cff538_0_24"/>
          <p:cNvSpPr/>
          <p:nvPr/>
        </p:nvSpPr>
        <p:spPr>
          <a:xfrm>
            <a:off x="3121288" y="4078988"/>
            <a:ext cx="304800" cy="1693200"/>
          </a:xfrm>
          <a:prstGeom prst="rect">
            <a:avLst/>
          </a:prstGeom>
          <a:solidFill>
            <a:srgbClr val="F6B26B"/>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101b3cff538_0_24"/>
          <p:cNvSpPr/>
          <p:nvPr/>
        </p:nvSpPr>
        <p:spPr>
          <a:xfrm>
            <a:off x="3535363" y="4078988"/>
            <a:ext cx="304800" cy="16932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g101b3cff538_0_24"/>
          <p:cNvCxnSpPr/>
          <p:nvPr/>
        </p:nvCxnSpPr>
        <p:spPr>
          <a:xfrm rot="10800000">
            <a:off x="1806925" y="3798025"/>
            <a:ext cx="0" cy="214800"/>
          </a:xfrm>
          <a:prstGeom prst="straightConnector1">
            <a:avLst/>
          </a:prstGeom>
          <a:noFill/>
          <a:ln cap="flat" cmpd="sng" w="19050">
            <a:solidFill>
              <a:srgbClr val="646464"/>
            </a:solidFill>
            <a:prstDash val="solid"/>
            <a:round/>
            <a:headEnd len="med" w="med" type="none"/>
            <a:tailEnd len="med" w="med" type="none"/>
          </a:ln>
        </p:spPr>
      </p:cxnSp>
      <p:cxnSp>
        <p:nvCxnSpPr>
          <p:cNvPr id="231" name="Google Shape;231;g101b3cff538_0_24"/>
          <p:cNvCxnSpPr/>
          <p:nvPr/>
        </p:nvCxnSpPr>
        <p:spPr>
          <a:xfrm rot="10800000">
            <a:off x="3914125" y="3798025"/>
            <a:ext cx="0" cy="214800"/>
          </a:xfrm>
          <a:prstGeom prst="straightConnector1">
            <a:avLst/>
          </a:prstGeom>
          <a:noFill/>
          <a:ln cap="flat" cmpd="sng" w="19050">
            <a:solidFill>
              <a:srgbClr val="646464"/>
            </a:solidFill>
            <a:prstDash val="solid"/>
            <a:round/>
            <a:headEnd len="med" w="med" type="none"/>
            <a:tailEnd len="med" w="med" type="none"/>
          </a:ln>
        </p:spPr>
      </p:cxnSp>
      <p:cxnSp>
        <p:nvCxnSpPr>
          <p:cNvPr id="232" name="Google Shape;232;g101b3cff538_0_24"/>
          <p:cNvCxnSpPr/>
          <p:nvPr/>
        </p:nvCxnSpPr>
        <p:spPr>
          <a:xfrm flipH="1" rot="10800000">
            <a:off x="1798750" y="3797975"/>
            <a:ext cx="2106300" cy="2700"/>
          </a:xfrm>
          <a:prstGeom prst="straightConnector1">
            <a:avLst/>
          </a:prstGeom>
          <a:noFill/>
          <a:ln cap="flat" cmpd="sng" w="19050">
            <a:solidFill>
              <a:srgbClr val="646464"/>
            </a:solidFill>
            <a:prstDash val="solid"/>
            <a:round/>
            <a:headEnd len="med" w="med" type="none"/>
            <a:tailEnd len="med" w="med" type="none"/>
          </a:ln>
        </p:spPr>
      </p:cxnSp>
      <p:sp>
        <p:nvSpPr>
          <p:cNvPr id="233" name="Google Shape;233;g101b3cff538_0_24"/>
          <p:cNvSpPr txBox="1"/>
          <p:nvPr/>
        </p:nvSpPr>
        <p:spPr>
          <a:xfrm>
            <a:off x="2488225" y="3479975"/>
            <a:ext cx="744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757070"/>
                </a:solidFill>
              </a:rPr>
              <a:t>2x</a:t>
            </a:r>
            <a:endParaRPr sz="1600">
              <a:solidFill>
                <a:srgbClr val="757070"/>
              </a:solidFill>
            </a:endParaRPr>
          </a:p>
        </p:txBody>
      </p:sp>
      <p:pic>
        <p:nvPicPr>
          <p:cNvPr id="234" name="Google Shape;234;g101b3cff538_0_24"/>
          <p:cNvPicPr preferRelativeResize="0"/>
          <p:nvPr/>
        </p:nvPicPr>
        <p:blipFill rotWithShape="1">
          <a:blip r:embed="rId4">
            <a:alphaModFix/>
          </a:blip>
          <a:srcRect b="0" l="0" r="0" t="0"/>
          <a:stretch/>
        </p:blipFill>
        <p:spPr>
          <a:xfrm>
            <a:off x="6888975" y="768175"/>
            <a:ext cx="4081500" cy="2473800"/>
          </a:xfrm>
          <a:prstGeom prst="rect">
            <a:avLst/>
          </a:prstGeom>
          <a:noFill/>
          <a:ln>
            <a:noFill/>
          </a:ln>
        </p:spPr>
      </p:pic>
      <p:pic>
        <p:nvPicPr>
          <p:cNvPr id="235" name="Google Shape;235;g101b3cff538_0_24"/>
          <p:cNvPicPr preferRelativeResize="0"/>
          <p:nvPr/>
        </p:nvPicPr>
        <p:blipFill rotWithShape="1">
          <a:blip r:embed="rId5">
            <a:alphaModFix/>
          </a:blip>
          <a:srcRect b="0" l="0" r="0" t="0"/>
          <a:stretch/>
        </p:blipFill>
        <p:spPr>
          <a:xfrm>
            <a:off x="6888975" y="3712475"/>
            <a:ext cx="4081500" cy="247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2021-11-01T19:50:52Z</dcterms:created>
  <dc:creator>Syed Rizvi</dc:creator>
</cp:coreProperties>
</file>